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8"/>
  </p:notesMasterIdLst>
  <p:handoutMasterIdLst>
    <p:handoutMasterId r:id="rId39"/>
  </p:handoutMasterIdLst>
  <p:sldIdLst>
    <p:sldId id="256" r:id="rId2"/>
    <p:sldId id="310" r:id="rId3"/>
    <p:sldId id="311" r:id="rId4"/>
    <p:sldId id="266" r:id="rId5"/>
    <p:sldId id="336" r:id="rId6"/>
    <p:sldId id="331" r:id="rId7"/>
    <p:sldId id="332" r:id="rId8"/>
    <p:sldId id="341" r:id="rId9"/>
    <p:sldId id="334" r:id="rId10"/>
    <p:sldId id="335" r:id="rId11"/>
    <p:sldId id="319" r:id="rId12"/>
    <p:sldId id="342" r:id="rId13"/>
    <p:sldId id="328" r:id="rId14"/>
    <p:sldId id="337" r:id="rId15"/>
    <p:sldId id="298" r:id="rId16"/>
    <p:sldId id="320" r:id="rId17"/>
    <p:sldId id="343" r:id="rId18"/>
    <p:sldId id="271" r:id="rId19"/>
    <p:sldId id="279" r:id="rId20"/>
    <p:sldId id="339" r:id="rId21"/>
    <p:sldId id="338" r:id="rId22"/>
    <p:sldId id="340" r:id="rId23"/>
    <p:sldId id="276" r:id="rId24"/>
    <p:sldId id="344" r:id="rId25"/>
    <p:sldId id="282" r:id="rId26"/>
    <p:sldId id="346" r:id="rId27"/>
    <p:sldId id="347" r:id="rId28"/>
    <p:sldId id="348" r:id="rId29"/>
    <p:sldId id="258" r:id="rId30"/>
    <p:sldId id="351" r:id="rId31"/>
    <p:sldId id="349" r:id="rId32"/>
    <p:sldId id="350" r:id="rId33"/>
    <p:sldId id="285" r:id="rId34"/>
    <p:sldId id="353" r:id="rId35"/>
    <p:sldId id="295" r:id="rId36"/>
    <p:sldId id="354" r:id="rId37"/>
  </p:sldIdLst>
  <p:sldSz cx="9144000" cy="6858000" type="screen4x3"/>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C8EA"/>
    <a:srgbClr val="A8C6EA"/>
    <a:srgbClr val="E2E204"/>
    <a:srgbClr val="DB1F3A"/>
    <a:srgbClr val="DD6909"/>
    <a:srgbClr val="063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65" autoAdjust="0"/>
    <p:restoredTop sz="92308" autoAdjust="0"/>
  </p:normalViewPr>
  <p:slideViewPr>
    <p:cSldViewPr>
      <p:cViewPr varScale="1">
        <p:scale>
          <a:sx n="85" d="100"/>
          <a:sy n="85" d="100"/>
        </p:scale>
        <p:origin x="978" y="84"/>
      </p:cViewPr>
      <p:guideLst>
        <p:guide orient="horz" pos="2160"/>
        <p:guide pos="2880"/>
      </p:guideLst>
    </p:cSldViewPr>
  </p:slideViewPr>
  <p:outlineViewPr>
    <p:cViewPr>
      <p:scale>
        <a:sx n="33" d="100"/>
        <a:sy n="33" d="100"/>
      </p:scale>
      <p:origin x="0" y="-879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274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56414" cy="467072"/>
          </a:xfrm>
          <a:prstGeom prst="rect">
            <a:avLst/>
          </a:prstGeom>
        </p:spPr>
        <p:txBody>
          <a:bodyPr vert="horz" lIns="93495" tIns="46747" rIns="93495" bIns="46747" rtlCol="0"/>
          <a:lstStyle>
            <a:lvl1pPr algn="l">
              <a:defRPr sz="1200"/>
            </a:lvl1pPr>
          </a:lstStyle>
          <a:p>
            <a:endParaRPr lang="en-US"/>
          </a:p>
        </p:txBody>
      </p:sp>
      <p:sp>
        <p:nvSpPr>
          <p:cNvPr id="3" name="Date Placeholder 2"/>
          <p:cNvSpPr>
            <a:spLocks noGrp="1"/>
          </p:cNvSpPr>
          <p:nvPr>
            <p:ph type="dt" sz="quarter" idx="1"/>
          </p:nvPr>
        </p:nvSpPr>
        <p:spPr>
          <a:xfrm>
            <a:off x="3995217" y="3"/>
            <a:ext cx="3056414" cy="467072"/>
          </a:xfrm>
          <a:prstGeom prst="rect">
            <a:avLst/>
          </a:prstGeom>
        </p:spPr>
        <p:txBody>
          <a:bodyPr vert="horz" lIns="93495" tIns="46747" rIns="93495" bIns="46747" rtlCol="0"/>
          <a:lstStyle>
            <a:lvl1pPr algn="r">
              <a:defRPr sz="1200"/>
            </a:lvl1pPr>
          </a:lstStyle>
          <a:p>
            <a:fld id="{E21B175C-D937-4FFD-B390-75931205A6D5}" type="datetimeFigureOut">
              <a:rPr lang="en-US" smtClean="0"/>
              <a:t>6/12/2019</a:t>
            </a:fld>
            <a:endParaRPr lang="en-US"/>
          </a:p>
        </p:txBody>
      </p:sp>
      <p:sp>
        <p:nvSpPr>
          <p:cNvPr id="4" name="Footer Placeholder 3"/>
          <p:cNvSpPr>
            <a:spLocks noGrp="1"/>
          </p:cNvSpPr>
          <p:nvPr>
            <p:ph type="ftr" sz="quarter" idx="2"/>
          </p:nvPr>
        </p:nvSpPr>
        <p:spPr>
          <a:xfrm>
            <a:off x="0" y="8842032"/>
            <a:ext cx="3056414" cy="467071"/>
          </a:xfrm>
          <a:prstGeom prst="rect">
            <a:avLst/>
          </a:prstGeom>
        </p:spPr>
        <p:txBody>
          <a:bodyPr vert="horz" lIns="93495" tIns="46747" rIns="93495" bIns="46747" rtlCol="0" anchor="b"/>
          <a:lstStyle>
            <a:lvl1pPr algn="l">
              <a:defRPr sz="1200"/>
            </a:lvl1pPr>
          </a:lstStyle>
          <a:p>
            <a:endParaRPr lang="en-US"/>
          </a:p>
        </p:txBody>
      </p:sp>
      <p:sp>
        <p:nvSpPr>
          <p:cNvPr id="5" name="Slide Number Placeholder 4"/>
          <p:cNvSpPr>
            <a:spLocks noGrp="1"/>
          </p:cNvSpPr>
          <p:nvPr>
            <p:ph type="sldNum" sz="quarter" idx="3"/>
          </p:nvPr>
        </p:nvSpPr>
        <p:spPr>
          <a:xfrm>
            <a:off x="3995217" y="8842032"/>
            <a:ext cx="3056414" cy="467071"/>
          </a:xfrm>
          <a:prstGeom prst="rect">
            <a:avLst/>
          </a:prstGeom>
        </p:spPr>
        <p:txBody>
          <a:bodyPr vert="horz" lIns="93495" tIns="46747" rIns="93495" bIns="46747" rtlCol="0" anchor="b"/>
          <a:lstStyle>
            <a:lvl1pPr algn="r">
              <a:defRPr sz="1200"/>
            </a:lvl1pPr>
          </a:lstStyle>
          <a:p>
            <a:fld id="{9A0DEDA2-9B52-47B5-A5CB-D2A107CAAEB0}" type="slidenum">
              <a:rPr lang="en-US" smtClean="0"/>
              <a:t>‹#›</a:t>
            </a:fld>
            <a:endParaRPr lang="en-US"/>
          </a:p>
        </p:txBody>
      </p:sp>
    </p:spTree>
    <p:extLst>
      <p:ext uri="{BB962C8B-B14F-4D97-AF65-F5344CB8AC3E}">
        <p14:creationId xmlns:p14="http://schemas.microsoft.com/office/powerpoint/2010/main" val="31302630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56414" cy="467072"/>
          </a:xfrm>
          <a:prstGeom prst="rect">
            <a:avLst/>
          </a:prstGeom>
        </p:spPr>
        <p:txBody>
          <a:bodyPr vert="horz" lIns="93495" tIns="46747" rIns="93495" bIns="46747" rtlCol="0"/>
          <a:lstStyle>
            <a:lvl1pPr algn="l">
              <a:defRPr sz="1200"/>
            </a:lvl1pPr>
          </a:lstStyle>
          <a:p>
            <a:endParaRPr lang="en-US"/>
          </a:p>
        </p:txBody>
      </p:sp>
      <p:sp>
        <p:nvSpPr>
          <p:cNvPr id="3" name="Date Placeholder 2"/>
          <p:cNvSpPr>
            <a:spLocks noGrp="1"/>
          </p:cNvSpPr>
          <p:nvPr>
            <p:ph type="dt" idx="1"/>
          </p:nvPr>
        </p:nvSpPr>
        <p:spPr>
          <a:xfrm>
            <a:off x="3995217" y="3"/>
            <a:ext cx="3056414" cy="467072"/>
          </a:xfrm>
          <a:prstGeom prst="rect">
            <a:avLst/>
          </a:prstGeom>
        </p:spPr>
        <p:txBody>
          <a:bodyPr vert="horz" lIns="93495" tIns="46747" rIns="93495" bIns="46747" rtlCol="0"/>
          <a:lstStyle>
            <a:lvl1pPr algn="r">
              <a:defRPr sz="1200"/>
            </a:lvl1pPr>
          </a:lstStyle>
          <a:p>
            <a:fld id="{7A99A7AD-43FA-4D04-8E62-03AC7C826D0C}" type="datetimeFigureOut">
              <a:rPr lang="en-US" smtClean="0"/>
              <a:t>6/12/2019</a:t>
            </a:fld>
            <a:endParaRPr lang="en-US"/>
          </a:p>
        </p:txBody>
      </p:sp>
      <p:sp>
        <p:nvSpPr>
          <p:cNvPr id="4" name="Slide Image Placeholder 3"/>
          <p:cNvSpPr>
            <a:spLocks noGrp="1" noRot="1" noChangeAspect="1"/>
          </p:cNvSpPr>
          <p:nvPr>
            <p:ph type="sldImg" idx="2"/>
          </p:nvPr>
        </p:nvSpPr>
        <p:spPr>
          <a:xfrm>
            <a:off x="1431925" y="1163638"/>
            <a:ext cx="4189413" cy="3141662"/>
          </a:xfrm>
          <a:prstGeom prst="rect">
            <a:avLst/>
          </a:prstGeom>
          <a:noFill/>
          <a:ln w="12700">
            <a:solidFill>
              <a:prstClr val="black"/>
            </a:solidFill>
          </a:ln>
        </p:spPr>
        <p:txBody>
          <a:bodyPr vert="horz" lIns="93495" tIns="46747" rIns="93495" bIns="46747" rtlCol="0" anchor="ctr"/>
          <a:lstStyle/>
          <a:p>
            <a:endParaRPr lang="en-US"/>
          </a:p>
        </p:txBody>
      </p:sp>
      <p:sp>
        <p:nvSpPr>
          <p:cNvPr id="5" name="Notes Placeholder 4"/>
          <p:cNvSpPr>
            <a:spLocks noGrp="1"/>
          </p:cNvSpPr>
          <p:nvPr>
            <p:ph type="body" sz="quarter" idx="3"/>
          </p:nvPr>
        </p:nvSpPr>
        <p:spPr>
          <a:xfrm>
            <a:off x="705327" y="4480006"/>
            <a:ext cx="5642610" cy="3665459"/>
          </a:xfrm>
          <a:prstGeom prst="rect">
            <a:avLst/>
          </a:prstGeom>
        </p:spPr>
        <p:txBody>
          <a:bodyPr vert="horz" lIns="93495" tIns="46747" rIns="93495" bIns="4674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32"/>
            <a:ext cx="3056414" cy="467071"/>
          </a:xfrm>
          <a:prstGeom prst="rect">
            <a:avLst/>
          </a:prstGeom>
        </p:spPr>
        <p:txBody>
          <a:bodyPr vert="horz" lIns="93495" tIns="46747" rIns="93495" bIns="46747"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32"/>
            <a:ext cx="3056414" cy="467071"/>
          </a:xfrm>
          <a:prstGeom prst="rect">
            <a:avLst/>
          </a:prstGeom>
        </p:spPr>
        <p:txBody>
          <a:bodyPr vert="horz" lIns="93495" tIns="46747" rIns="93495" bIns="46747" rtlCol="0" anchor="b"/>
          <a:lstStyle>
            <a:lvl1pPr algn="r">
              <a:defRPr sz="1200"/>
            </a:lvl1pPr>
          </a:lstStyle>
          <a:p>
            <a:fld id="{C749B139-89B4-4F10-8E42-ACF56311836B}" type="slidenum">
              <a:rPr lang="en-US" smtClean="0"/>
              <a:t>‹#›</a:t>
            </a:fld>
            <a:endParaRPr lang="en-US"/>
          </a:p>
        </p:txBody>
      </p:sp>
    </p:spTree>
    <p:extLst>
      <p:ext uri="{BB962C8B-B14F-4D97-AF65-F5344CB8AC3E}">
        <p14:creationId xmlns:p14="http://schemas.microsoft.com/office/powerpoint/2010/main" val="2719277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233363"/>
            <a:ext cx="4189413" cy="3141662"/>
          </a:xfrm>
        </p:spPr>
      </p:sp>
      <p:sp>
        <p:nvSpPr>
          <p:cNvPr id="3" name="Notes Placeholder 2"/>
          <p:cNvSpPr>
            <a:spLocks noGrp="1"/>
          </p:cNvSpPr>
          <p:nvPr>
            <p:ph type="body" idx="1"/>
          </p:nvPr>
        </p:nvSpPr>
        <p:spPr>
          <a:xfrm>
            <a:off x="1774031" y="5492750"/>
            <a:ext cx="3581400" cy="2209800"/>
          </a:xfrm>
        </p:spPr>
        <p:txBody>
          <a:bodyPr/>
          <a:lstStyle/>
          <a:p>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1</a:t>
            </a:fld>
            <a:endParaRPr lang="en-US"/>
          </a:p>
        </p:txBody>
      </p:sp>
    </p:spTree>
    <p:extLst>
      <p:ext uri="{BB962C8B-B14F-4D97-AF65-F5344CB8AC3E}">
        <p14:creationId xmlns:p14="http://schemas.microsoft.com/office/powerpoint/2010/main" val="3870644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233363"/>
            <a:ext cx="4189413" cy="3141662"/>
          </a:xfrm>
        </p:spPr>
      </p:sp>
      <p:sp>
        <p:nvSpPr>
          <p:cNvPr id="3" name="Notes Placeholder 2"/>
          <p:cNvSpPr>
            <a:spLocks noGrp="1"/>
          </p:cNvSpPr>
          <p:nvPr>
            <p:ph type="body" idx="1"/>
          </p:nvPr>
        </p:nvSpPr>
        <p:spPr>
          <a:xfrm>
            <a:off x="705327" y="3646064"/>
            <a:ext cx="5642610" cy="4499398"/>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10</a:t>
            </a:fld>
            <a:endParaRPr lang="en-US"/>
          </a:p>
        </p:txBody>
      </p:sp>
    </p:spTree>
    <p:extLst>
      <p:ext uri="{BB962C8B-B14F-4D97-AF65-F5344CB8AC3E}">
        <p14:creationId xmlns:p14="http://schemas.microsoft.com/office/powerpoint/2010/main" val="1509240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9025" y="155575"/>
            <a:ext cx="4530725" cy="3398838"/>
          </a:xfrm>
        </p:spPr>
      </p:sp>
      <p:sp>
        <p:nvSpPr>
          <p:cNvPr id="3" name="Notes Placeholder 2"/>
          <p:cNvSpPr>
            <a:spLocks noGrp="1"/>
          </p:cNvSpPr>
          <p:nvPr>
            <p:ph type="body" idx="1"/>
          </p:nvPr>
        </p:nvSpPr>
        <p:spPr>
          <a:xfrm>
            <a:off x="631031" y="4197350"/>
            <a:ext cx="5642610" cy="4210262"/>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11</a:t>
            </a:fld>
            <a:endParaRPr lang="en-US"/>
          </a:p>
        </p:txBody>
      </p:sp>
    </p:spTree>
    <p:extLst>
      <p:ext uri="{BB962C8B-B14F-4D97-AF65-F5344CB8AC3E}">
        <p14:creationId xmlns:p14="http://schemas.microsoft.com/office/powerpoint/2010/main" val="2556884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233363"/>
            <a:ext cx="4189413" cy="3141662"/>
          </a:xfrm>
        </p:spPr>
      </p:sp>
      <p:sp>
        <p:nvSpPr>
          <p:cNvPr id="3" name="Notes Placeholder 2"/>
          <p:cNvSpPr>
            <a:spLocks noGrp="1"/>
          </p:cNvSpPr>
          <p:nvPr>
            <p:ph type="body" idx="1"/>
          </p:nvPr>
        </p:nvSpPr>
        <p:spPr>
          <a:xfrm>
            <a:off x="705327" y="3801218"/>
            <a:ext cx="5642610" cy="5275157"/>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12</a:t>
            </a:fld>
            <a:endParaRPr lang="en-US"/>
          </a:p>
        </p:txBody>
      </p:sp>
    </p:spTree>
    <p:extLst>
      <p:ext uri="{BB962C8B-B14F-4D97-AF65-F5344CB8AC3E}">
        <p14:creationId xmlns:p14="http://schemas.microsoft.com/office/powerpoint/2010/main" val="286735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233363"/>
            <a:ext cx="4189413" cy="3141662"/>
          </a:xfrm>
        </p:spPr>
      </p:sp>
      <p:sp>
        <p:nvSpPr>
          <p:cNvPr id="3" name="Notes Placeholder 2"/>
          <p:cNvSpPr>
            <a:spLocks noGrp="1"/>
          </p:cNvSpPr>
          <p:nvPr>
            <p:ph type="body" idx="1"/>
          </p:nvPr>
        </p:nvSpPr>
        <p:spPr>
          <a:xfrm>
            <a:off x="705327" y="3646064"/>
            <a:ext cx="5642610" cy="4499398"/>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13</a:t>
            </a:fld>
            <a:endParaRPr lang="en-US"/>
          </a:p>
        </p:txBody>
      </p:sp>
    </p:spTree>
    <p:extLst>
      <p:ext uri="{BB962C8B-B14F-4D97-AF65-F5344CB8AC3E}">
        <p14:creationId xmlns:p14="http://schemas.microsoft.com/office/powerpoint/2010/main" val="2185112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233363"/>
            <a:ext cx="4189413" cy="3141662"/>
          </a:xfrm>
        </p:spPr>
      </p:sp>
      <p:sp>
        <p:nvSpPr>
          <p:cNvPr id="3" name="Notes Placeholder 2"/>
          <p:cNvSpPr>
            <a:spLocks noGrp="1"/>
          </p:cNvSpPr>
          <p:nvPr>
            <p:ph type="body" idx="1"/>
          </p:nvPr>
        </p:nvSpPr>
        <p:spPr>
          <a:xfrm>
            <a:off x="705327" y="3801218"/>
            <a:ext cx="5642610" cy="3665459"/>
          </a:xfrm>
        </p:spPr>
        <p:txBody>
          <a:bodyPr/>
          <a:lstStyle/>
          <a:p>
            <a:r>
              <a:rPr lang="en-US" sz="1400" dirty="0"/>
              <a:t>So,, Why does a persons right to vote matter to the work of DRMS? </a:t>
            </a:r>
            <a:br>
              <a:rPr lang="en-US" sz="1400" dirty="0"/>
            </a:br>
            <a:r>
              <a:rPr lang="en-US" sz="1400" dirty="0"/>
              <a:t>How does the right to vote fit in with the purpose and goals of DRMS? </a:t>
            </a:r>
          </a:p>
        </p:txBody>
      </p:sp>
      <p:sp>
        <p:nvSpPr>
          <p:cNvPr id="4" name="Slide Number Placeholder 3"/>
          <p:cNvSpPr>
            <a:spLocks noGrp="1"/>
          </p:cNvSpPr>
          <p:nvPr>
            <p:ph type="sldNum" sz="quarter" idx="10"/>
          </p:nvPr>
        </p:nvSpPr>
        <p:spPr/>
        <p:txBody>
          <a:bodyPr/>
          <a:lstStyle/>
          <a:p>
            <a:fld id="{C749B139-89B4-4F10-8E42-ACF56311836B}" type="slidenum">
              <a:rPr lang="en-US" smtClean="0"/>
              <a:t>14</a:t>
            </a:fld>
            <a:endParaRPr lang="en-US"/>
          </a:p>
        </p:txBody>
      </p:sp>
    </p:spTree>
    <p:extLst>
      <p:ext uri="{BB962C8B-B14F-4D97-AF65-F5344CB8AC3E}">
        <p14:creationId xmlns:p14="http://schemas.microsoft.com/office/powerpoint/2010/main" val="3547585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0338" y="309563"/>
            <a:ext cx="4192587" cy="3143250"/>
          </a:xfrm>
        </p:spPr>
      </p:sp>
      <p:sp>
        <p:nvSpPr>
          <p:cNvPr id="3" name="Notes Placeholder 2"/>
          <p:cNvSpPr>
            <a:spLocks noGrp="1"/>
          </p:cNvSpPr>
          <p:nvPr>
            <p:ph type="body" idx="1"/>
          </p:nvPr>
        </p:nvSpPr>
        <p:spPr>
          <a:xfrm>
            <a:off x="705327" y="3723642"/>
            <a:ext cx="5642610" cy="4421823"/>
          </a:xfrm>
        </p:spPr>
        <p:txBody>
          <a:bodyPr/>
          <a:lstStyle/>
          <a:p>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15</a:t>
            </a:fld>
            <a:endParaRPr lang="en-US"/>
          </a:p>
        </p:txBody>
      </p:sp>
    </p:spTree>
    <p:extLst>
      <p:ext uri="{BB962C8B-B14F-4D97-AF65-F5344CB8AC3E}">
        <p14:creationId xmlns:p14="http://schemas.microsoft.com/office/powerpoint/2010/main" val="965777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9050"/>
            <a:ext cx="4189413" cy="3141663"/>
          </a:xfrm>
        </p:spPr>
      </p:sp>
      <p:sp>
        <p:nvSpPr>
          <p:cNvPr id="3" name="Notes Placeholder 2"/>
          <p:cNvSpPr>
            <a:spLocks noGrp="1"/>
          </p:cNvSpPr>
          <p:nvPr>
            <p:ph type="body" idx="1"/>
          </p:nvPr>
        </p:nvSpPr>
        <p:spPr>
          <a:xfrm>
            <a:off x="705327" y="3335761"/>
            <a:ext cx="5642610" cy="4809702"/>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16</a:t>
            </a:fld>
            <a:endParaRPr lang="en-US"/>
          </a:p>
        </p:txBody>
      </p:sp>
    </p:spTree>
    <p:extLst>
      <p:ext uri="{BB962C8B-B14F-4D97-AF65-F5344CB8AC3E}">
        <p14:creationId xmlns:p14="http://schemas.microsoft.com/office/powerpoint/2010/main" val="1090862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55575"/>
            <a:ext cx="4189413" cy="3141663"/>
          </a:xfrm>
        </p:spPr>
      </p:sp>
      <p:sp>
        <p:nvSpPr>
          <p:cNvPr id="3" name="Notes Placeholder 2"/>
          <p:cNvSpPr>
            <a:spLocks noGrp="1"/>
          </p:cNvSpPr>
          <p:nvPr>
            <p:ph type="body" idx="1"/>
          </p:nvPr>
        </p:nvSpPr>
        <p:spPr>
          <a:xfrm>
            <a:off x="705328" y="3646067"/>
            <a:ext cx="5564241" cy="5195965"/>
          </a:xfrm>
        </p:spPr>
        <p:txBody>
          <a:bodyPr/>
          <a:lstStyle/>
          <a:p>
            <a:endParaRPr lang="en-US" sz="1400" b="1" dirty="0"/>
          </a:p>
        </p:txBody>
      </p:sp>
      <p:sp>
        <p:nvSpPr>
          <p:cNvPr id="4" name="Slide Number Placeholder 3"/>
          <p:cNvSpPr>
            <a:spLocks noGrp="1"/>
          </p:cNvSpPr>
          <p:nvPr>
            <p:ph type="sldNum" sz="quarter" idx="10"/>
          </p:nvPr>
        </p:nvSpPr>
        <p:spPr/>
        <p:txBody>
          <a:bodyPr/>
          <a:lstStyle/>
          <a:p>
            <a:fld id="{C749B139-89B4-4F10-8E42-ACF56311836B}" type="slidenum">
              <a:rPr lang="en-US" smtClean="0"/>
              <a:t>17</a:t>
            </a:fld>
            <a:endParaRPr lang="en-US"/>
          </a:p>
        </p:txBody>
      </p:sp>
    </p:spTree>
    <p:extLst>
      <p:ext uri="{BB962C8B-B14F-4D97-AF65-F5344CB8AC3E}">
        <p14:creationId xmlns:p14="http://schemas.microsoft.com/office/powerpoint/2010/main" val="591776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55575"/>
            <a:ext cx="4189413" cy="3141663"/>
          </a:xfrm>
        </p:spPr>
      </p:sp>
      <p:sp>
        <p:nvSpPr>
          <p:cNvPr id="3" name="Notes Placeholder 2"/>
          <p:cNvSpPr>
            <a:spLocks noGrp="1"/>
          </p:cNvSpPr>
          <p:nvPr>
            <p:ph type="body" idx="1"/>
          </p:nvPr>
        </p:nvSpPr>
        <p:spPr>
          <a:xfrm>
            <a:off x="705327" y="3568488"/>
            <a:ext cx="5642610" cy="4576974"/>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18</a:t>
            </a:fld>
            <a:endParaRPr lang="en-US"/>
          </a:p>
        </p:txBody>
      </p:sp>
    </p:spTree>
    <p:extLst>
      <p:ext uri="{BB962C8B-B14F-4D97-AF65-F5344CB8AC3E}">
        <p14:creationId xmlns:p14="http://schemas.microsoft.com/office/powerpoint/2010/main" val="371846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2863" y="77788"/>
            <a:ext cx="4189412" cy="3141662"/>
          </a:xfrm>
        </p:spPr>
      </p:sp>
      <p:sp>
        <p:nvSpPr>
          <p:cNvPr id="3" name="Notes Placeholder 2"/>
          <p:cNvSpPr>
            <a:spLocks noGrp="1"/>
          </p:cNvSpPr>
          <p:nvPr>
            <p:ph type="body" idx="1"/>
          </p:nvPr>
        </p:nvSpPr>
        <p:spPr>
          <a:xfrm>
            <a:off x="705327" y="3413337"/>
            <a:ext cx="5642610" cy="4732126"/>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19</a:t>
            </a:fld>
            <a:endParaRPr lang="en-US"/>
          </a:p>
        </p:txBody>
      </p:sp>
    </p:spTree>
    <p:extLst>
      <p:ext uri="{BB962C8B-B14F-4D97-AF65-F5344CB8AC3E}">
        <p14:creationId xmlns:p14="http://schemas.microsoft.com/office/powerpoint/2010/main" val="4162732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233363"/>
            <a:ext cx="4189413" cy="3141662"/>
          </a:xfrm>
        </p:spPr>
      </p:sp>
      <p:sp>
        <p:nvSpPr>
          <p:cNvPr id="3" name="Notes Placeholder 2"/>
          <p:cNvSpPr>
            <a:spLocks noGrp="1"/>
          </p:cNvSpPr>
          <p:nvPr>
            <p:ph type="body" idx="1"/>
          </p:nvPr>
        </p:nvSpPr>
        <p:spPr>
          <a:xfrm>
            <a:off x="705327" y="3723642"/>
            <a:ext cx="5642610" cy="4421823"/>
          </a:xfrm>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2</a:t>
            </a:fld>
            <a:endParaRPr lang="en-US"/>
          </a:p>
        </p:txBody>
      </p:sp>
    </p:spTree>
    <p:extLst>
      <p:ext uri="{BB962C8B-B14F-4D97-AF65-F5344CB8AC3E}">
        <p14:creationId xmlns:p14="http://schemas.microsoft.com/office/powerpoint/2010/main" val="2324303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387350"/>
            <a:ext cx="4189413" cy="3141663"/>
          </a:xfrm>
        </p:spPr>
      </p:sp>
      <p:sp>
        <p:nvSpPr>
          <p:cNvPr id="3" name="Notes Placeholder 2"/>
          <p:cNvSpPr>
            <a:spLocks noGrp="1"/>
          </p:cNvSpPr>
          <p:nvPr>
            <p:ph type="body" idx="1"/>
          </p:nvPr>
        </p:nvSpPr>
        <p:spPr>
          <a:xfrm>
            <a:off x="705327" y="3801218"/>
            <a:ext cx="5642610" cy="4344247"/>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20</a:t>
            </a:fld>
            <a:endParaRPr lang="en-US"/>
          </a:p>
        </p:txBody>
      </p:sp>
    </p:spTree>
    <p:extLst>
      <p:ext uri="{BB962C8B-B14F-4D97-AF65-F5344CB8AC3E}">
        <p14:creationId xmlns:p14="http://schemas.microsoft.com/office/powerpoint/2010/main" val="1180086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55575"/>
            <a:ext cx="4189413" cy="3141663"/>
          </a:xfrm>
        </p:spPr>
      </p:sp>
      <p:sp>
        <p:nvSpPr>
          <p:cNvPr id="3" name="Notes Placeholder 2"/>
          <p:cNvSpPr>
            <a:spLocks noGrp="1"/>
          </p:cNvSpPr>
          <p:nvPr>
            <p:ph type="body" idx="1"/>
          </p:nvPr>
        </p:nvSpPr>
        <p:spPr>
          <a:xfrm>
            <a:off x="705327" y="3490913"/>
            <a:ext cx="5642610" cy="4654550"/>
          </a:xfrm>
        </p:spPr>
        <p:txBody>
          <a:bodyPr/>
          <a:lstStyle/>
          <a:p>
            <a:r>
              <a:rPr lang="en-US" dirty="0" smtClean="0"/>
              <a:t>types of issues voted on</a:t>
            </a:r>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21</a:t>
            </a:fld>
            <a:endParaRPr lang="en-US"/>
          </a:p>
        </p:txBody>
      </p:sp>
    </p:spTree>
    <p:extLst>
      <p:ext uri="{BB962C8B-B14F-4D97-AF65-F5344CB8AC3E}">
        <p14:creationId xmlns:p14="http://schemas.microsoft.com/office/powerpoint/2010/main" val="1970573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1263" y="309563"/>
            <a:ext cx="4630737" cy="3473450"/>
          </a:xfrm>
        </p:spPr>
      </p:sp>
      <p:sp>
        <p:nvSpPr>
          <p:cNvPr id="3" name="Notes Placeholder 2"/>
          <p:cNvSpPr>
            <a:spLocks noGrp="1"/>
          </p:cNvSpPr>
          <p:nvPr>
            <p:ph type="body" idx="1"/>
          </p:nvPr>
        </p:nvSpPr>
        <p:spPr>
          <a:xfrm>
            <a:off x="705327" y="4111522"/>
            <a:ext cx="5642610" cy="3665459"/>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22</a:t>
            </a:fld>
            <a:endParaRPr lang="en-US"/>
          </a:p>
        </p:txBody>
      </p:sp>
    </p:spTree>
    <p:extLst>
      <p:ext uri="{BB962C8B-B14F-4D97-AF65-F5344CB8AC3E}">
        <p14:creationId xmlns:p14="http://schemas.microsoft.com/office/powerpoint/2010/main" val="2837198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55575"/>
            <a:ext cx="4189413" cy="3141663"/>
          </a:xfrm>
        </p:spPr>
      </p:sp>
      <p:sp>
        <p:nvSpPr>
          <p:cNvPr id="3" name="Notes Placeholder 2"/>
          <p:cNvSpPr>
            <a:spLocks noGrp="1"/>
          </p:cNvSpPr>
          <p:nvPr>
            <p:ph type="body" idx="1"/>
          </p:nvPr>
        </p:nvSpPr>
        <p:spPr>
          <a:xfrm>
            <a:off x="705327" y="3723642"/>
            <a:ext cx="5642610" cy="4421823"/>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23</a:t>
            </a:fld>
            <a:endParaRPr lang="en-US"/>
          </a:p>
        </p:txBody>
      </p:sp>
    </p:spTree>
    <p:extLst>
      <p:ext uri="{BB962C8B-B14F-4D97-AF65-F5344CB8AC3E}">
        <p14:creationId xmlns:p14="http://schemas.microsoft.com/office/powerpoint/2010/main" val="3302292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55575"/>
            <a:ext cx="4189413" cy="3141663"/>
          </a:xfrm>
        </p:spPr>
      </p:sp>
      <p:sp>
        <p:nvSpPr>
          <p:cNvPr id="3" name="Notes Placeholder 2"/>
          <p:cNvSpPr>
            <a:spLocks noGrp="1"/>
          </p:cNvSpPr>
          <p:nvPr>
            <p:ph type="body" idx="1"/>
          </p:nvPr>
        </p:nvSpPr>
        <p:spPr>
          <a:xfrm>
            <a:off x="705327" y="3568488"/>
            <a:ext cx="5642610" cy="5507884"/>
          </a:xfrm>
        </p:spPr>
        <p:txBody>
          <a:bodyPr/>
          <a:lstStyle/>
          <a:p>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24</a:t>
            </a:fld>
            <a:endParaRPr lang="en-US"/>
          </a:p>
        </p:txBody>
      </p:sp>
    </p:spTree>
    <p:extLst>
      <p:ext uri="{BB962C8B-B14F-4D97-AF65-F5344CB8AC3E}">
        <p14:creationId xmlns:p14="http://schemas.microsoft.com/office/powerpoint/2010/main" val="920153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233363"/>
            <a:ext cx="4189413" cy="3141662"/>
          </a:xfrm>
        </p:spPr>
      </p:sp>
      <p:sp>
        <p:nvSpPr>
          <p:cNvPr id="3" name="Notes Placeholder 2"/>
          <p:cNvSpPr>
            <a:spLocks noGrp="1"/>
          </p:cNvSpPr>
          <p:nvPr>
            <p:ph type="body" idx="1"/>
          </p:nvPr>
        </p:nvSpPr>
        <p:spPr>
          <a:xfrm>
            <a:off x="705327" y="3723642"/>
            <a:ext cx="5642610" cy="4421823"/>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25</a:t>
            </a:fld>
            <a:endParaRPr lang="en-US"/>
          </a:p>
        </p:txBody>
      </p:sp>
    </p:spTree>
    <p:extLst>
      <p:ext uri="{BB962C8B-B14F-4D97-AF65-F5344CB8AC3E}">
        <p14:creationId xmlns:p14="http://schemas.microsoft.com/office/powerpoint/2010/main" val="1397402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233363"/>
            <a:ext cx="4189413" cy="3141662"/>
          </a:xfrm>
        </p:spPr>
      </p:sp>
      <p:sp>
        <p:nvSpPr>
          <p:cNvPr id="3" name="Notes Placeholder 2"/>
          <p:cNvSpPr>
            <a:spLocks noGrp="1"/>
          </p:cNvSpPr>
          <p:nvPr>
            <p:ph type="body" idx="1"/>
          </p:nvPr>
        </p:nvSpPr>
        <p:spPr>
          <a:xfrm>
            <a:off x="705327" y="3646064"/>
            <a:ext cx="5642610" cy="4499398"/>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26</a:t>
            </a:fld>
            <a:endParaRPr lang="en-US"/>
          </a:p>
        </p:txBody>
      </p:sp>
    </p:spTree>
    <p:extLst>
      <p:ext uri="{BB962C8B-B14F-4D97-AF65-F5344CB8AC3E}">
        <p14:creationId xmlns:p14="http://schemas.microsoft.com/office/powerpoint/2010/main" val="95245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55575"/>
            <a:ext cx="4189413" cy="3141663"/>
          </a:xfrm>
        </p:spPr>
      </p:sp>
      <p:sp>
        <p:nvSpPr>
          <p:cNvPr id="3" name="Notes Placeholder 2"/>
          <p:cNvSpPr>
            <a:spLocks noGrp="1"/>
          </p:cNvSpPr>
          <p:nvPr>
            <p:ph type="body" idx="1"/>
          </p:nvPr>
        </p:nvSpPr>
        <p:spPr>
          <a:xfrm>
            <a:off x="705327" y="3490913"/>
            <a:ext cx="5642610" cy="4654550"/>
          </a:xfrm>
        </p:spPr>
        <p:txBody>
          <a:bodyPr/>
          <a:lstStyle/>
          <a:p>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27</a:t>
            </a:fld>
            <a:endParaRPr lang="en-US"/>
          </a:p>
        </p:txBody>
      </p:sp>
    </p:spTree>
    <p:extLst>
      <p:ext uri="{BB962C8B-B14F-4D97-AF65-F5344CB8AC3E}">
        <p14:creationId xmlns:p14="http://schemas.microsoft.com/office/powerpoint/2010/main" val="3885486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2863" y="233363"/>
            <a:ext cx="4189412" cy="3141662"/>
          </a:xfrm>
        </p:spPr>
      </p:sp>
      <p:sp>
        <p:nvSpPr>
          <p:cNvPr id="3" name="Notes Placeholder 2"/>
          <p:cNvSpPr>
            <a:spLocks noGrp="1"/>
          </p:cNvSpPr>
          <p:nvPr>
            <p:ph type="body" idx="1"/>
          </p:nvPr>
        </p:nvSpPr>
        <p:spPr>
          <a:xfrm>
            <a:off x="705327" y="3646064"/>
            <a:ext cx="5642610" cy="4499398"/>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28</a:t>
            </a:fld>
            <a:endParaRPr lang="en-US"/>
          </a:p>
        </p:txBody>
      </p:sp>
    </p:spTree>
    <p:extLst>
      <p:ext uri="{BB962C8B-B14F-4D97-AF65-F5344CB8AC3E}">
        <p14:creationId xmlns:p14="http://schemas.microsoft.com/office/powerpoint/2010/main" val="1323302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2863" y="155575"/>
            <a:ext cx="4189412" cy="3141663"/>
          </a:xfrm>
        </p:spPr>
      </p:sp>
      <p:sp>
        <p:nvSpPr>
          <p:cNvPr id="3" name="Notes Placeholder 2"/>
          <p:cNvSpPr>
            <a:spLocks noGrp="1"/>
          </p:cNvSpPr>
          <p:nvPr>
            <p:ph type="body" idx="1"/>
          </p:nvPr>
        </p:nvSpPr>
        <p:spPr>
          <a:xfrm>
            <a:off x="705327" y="3413337"/>
            <a:ext cx="5642610" cy="5740612"/>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29</a:t>
            </a:fld>
            <a:endParaRPr lang="en-US"/>
          </a:p>
        </p:txBody>
      </p:sp>
    </p:spTree>
    <p:extLst>
      <p:ext uri="{BB962C8B-B14F-4D97-AF65-F5344CB8AC3E}">
        <p14:creationId xmlns:p14="http://schemas.microsoft.com/office/powerpoint/2010/main" val="4172635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0338" y="309563"/>
            <a:ext cx="4192587" cy="3143250"/>
          </a:xfrm>
        </p:spPr>
      </p:sp>
      <p:sp>
        <p:nvSpPr>
          <p:cNvPr id="3" name="Notes Placeholder 2"/>
          <p:cNvSpPr>
            <a:spLocks noGrp="1"/>
          </p:cNvSpPr>
          <p:nvPr>
            <p:ph type="body" idx="1"/>
          </p:nvPr>
        </p:nvSpPr>
        <p:spPr>
          <a:xfrm>
            <a:off x="705327" y="3723643"/>
            <a:ext cx="5642610" cy="5118389"/>
          </a:xfrm>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3</a:t>
            </a:fld>
            <a:endParaRPr lang="en-US" dirty="0"/>
          </a:p>
        </p:txBody>
      </p:sp>
    </p:spTree>
    <p:extLst>
      <p:ext uri="{BB962C8B-B14F-4D97-AF65-F5344CB8AC3E}">
        <p14:creationId xmlns:p14="http://schemas.microsoft.com/office/powerpoint/2010/main" val="1157661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2863" y="233363"/>
            <a:ext cx="4189412" cy="3141662"/>
          </a:xfrm>
        </p:spPr>
      </p:sp>
      <p:sp>
        <p:nvSpPr>
          <p:cNvPr id="3" name="Notes Placeholder 2"/>
          <p:cNvSpPr>
            <a:spLocks noGrp="1"/>
          </p:cNvSpPr>
          <p:nvPr>
            <p:ph type="body" idx="1"/>
          </p:nvPr>
        </p:nvSpPr>
        <p:spPr>
          <a:xfrm>
            <a:off x="705327" y="3568488"/>
            <a:ext cx="5642610" cy="4576974"/>
          </a:xfrm>
        </p:spPr>
        <p:txBody>
          <a:bodyPr/>
          <a:lstStyle/>
          <a:p>
            <a:r>
              <a:rPr lang="en-US" dirty="0" smtClean="0"/>
              <a:t>other rights</a:t>
            </a:r>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30</a:t>
            </a:fld>
            <a:endParaRPr lang="en-US"/>
          </a:p>
        </p:txBody>
      </p:sp>
    </p:spTree>
    <p:extLst>
      <p:ext uri="{BB962C8B-B14F-4D97-AF65-F5344CB8AC3E}">
        <p14:creationId xmlns:p14="http://schemas.microsoft.com/office/powerpoint/2010/main" val="381143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1275" y="309563"/>
            <a:ext cx="4192588" cy="3143250"/>
          </a:xfrm>
        </p:spPr>
      </p:sp>
      <p:sp>
        <p:nvSpPr>
          <p:cNvPr id="3" name="Notes Placeholder 2"/>
          <p:cNvSpPr>
            <a:spLocks noGrp="1"/>
          </p:cNvSpPr>
          <p:nvPr>
            <p:ph type="body" idx="1"/>
          </p:nvPr>
        </p:nvSpPr>
        <p:spPr>
          <a:xfrm>
            <a:off x="705327" y="3723642"/>
            <a:ext cx="5642610" cy="4421823"/>
          </a:xfrm>
        </p:spPr>
        <p:txBody>
          <a:bodyPr/>
          <a:lstStyle/>
          <a:p>
            <a:r>
              <a:rPr lang="en-US" dirty="0" smtClean="0"/>
              <a:t>Dr. Scott Crawford</a:t>
            </a:r>
            <a:r>
              <a:rPr lang="en-US" baseline="0" dirty="0" smtClean="0"/>
              <a:t> using the </a:t>
            </a:r>
            <a:r>
              <a:rPr lang="en-US" baseline="0" dirty="0" err="1" smtClean="0"/>
              <a:t>Automark</a:t>
            </a:r>
            <a:r>
              <a:rPr lang="en-US" baseline="0" dirty="0" smtClean="0"/>
              <a:t> machine</a:t>
            </a:r>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31</a:t>
            </a:fld>
            <a:endParaRPr lang="en-US"/>
          </a:p>
        </p:txBody>
      </p:sp>
    </p:spTree>
    <p:extLst>
      <p:ext uri="{BB962C8B-B14F-4D97-AF65-F5344CB8AC3E}">
        <p14:creationId xmlns:p14="http://schemas.microsoft.com/office/powerpoint/2010/main" val="3127791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233363"/>
            <a:ext cx="4189413" cy="3141662"/>
          </a:xfrm>
        </p:spPr>
      </p:sp>
      <p:sp>
        <p:nvSpPr>
          <p:cNvPr id="3" name="Notes Placeholder 2"/>
          <p:cNvSpPr>
            <a:spLocks noGrp="1"/>
          </p:cNvSpPr>
          <p:nvPr>
            <p:ph type="body" idx="1"/>
          </p:nvPr>
        </p:nvSpPr>
        <p:spPr>
          <a:xfrm>
            <a:off x="705327" y="3490913"/>
            <a:ext cx="5642610" cy="4654550"/>
          </a:xfrm>
        </p:spPr>
        <p:txBody>
          <a:bodyPr/>
          <a:lstStyle/>
          <a:p>
            <a:r>
              <a:rPr lang="en-US" sz="1400" dirty="0"/>
              <a:t>Mr. Adam Booker using the AutoMark with the sip and puff mechanism. </a:t>
            </a:r>
            <a:br>
              <a:rPr lang="en-US" sz="1400" dirty="0"/>
            </a:br>
            <a:r>
              <a:rPr lang="en-US" sz="1400" dirty="0"/>
              <a:t>If on election day you need to use an accessible device, and find that it is not working, or there is some problem that will prevent you from using the machine, then you need to contact DRMS at 1-800-772-4057 immediately.  </a:t>
            </a:r>
          </a:p>
        </p:txBody>
      </p:sp>
      <p:sp>
        <p:nvSpPr>
          <p:cNvPr id="4" name="Slide Number Placeholder 3"/>
          <p:cNvSpPr>
            <a:spLocks noGrp="1"/>
          </p:cNvSpPr>
          <p:nvPr>
            <p:ph type="sldNum" sz="quarter" idx="10"/>
          </p:nvPr>
        </p:nvSpPr>
        <p:spPr/>
        <p:txBody>
          <a:bodyPr/>
          <a:lstStyle/>
          <a:p>
            <a:fld id="{C749B139-89B4-4F10-8E42-ACF56311836B}" type="slidenum">
              <a:rPr lang="en-US" smtClean="0"/>
              <a:t>32</a:t>
            </a:fld>
            <a:endParaRPr lang="en-US"/>
          </a:p>
        </p:txBody>
      </p:sp>
    </p:spTree>
    <p:extLst>
      <p:ext uri="{BB962C8B-B14F-4D97-AF65-F5344CB8AC3E}">
        <p14:creationId xmlns:p14="http://schemas.microsoft.com/office/powerpoint/2010/main" val="2307910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9713" y="309563"/>
            <a:ext cx="4191000" cy="3143250"/>
          </a:xfrm>
        </p:spPr>
      </p:sp>
      <p:sp>
        <p:nvSpPr>
          <p:cNvPr id="3" name="Notes Placeholder 2"/>
          <p:cNvSpPr>
            <a:spLocks noGrp="1"/>
          </p:cNvSpPr>
          <p:nvPr>
            <p:ph type="body" idx="1"/>
          </p:nvPr>
        </p:nvSpPr>
        <p:spPr>
          <a:xfrm>
            <a:off x="705327" y="3646064"/>
            <a:ext cx="5642610" cy="5507884"/>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33</a:t>
            </a:fld>
            <a:endParaRPr lang="en-US"/>
          </a:p>
        </p:txBody>
      </p:sp>
    </p:spTree>
    <p:extLst>
      <p:ext uri="{BB962C8B-B14F-4D97-AF65-F5344CB8AC3E}">
        <p14:creationId xmlns:p14="http://schemas.microsoft.com/office/powerpoint/2010/main" val="3609912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55575"/>
            <a:ext cx="4189413" cy="3141663"/>
          </a:xfrm>
        </p:spPr>
      </p:sp>
      <p:sp>
        <p:nvSpPr>
          <p:cNvPr id="3" name="Notes Placeholder 2"/>
          <p:cNvSpPr>
            <a:spLocks noGrp="1"/>
          </p:cNvSpPr>
          <p:nvPr>
            <p:ph type="body" idx="1"/>
          </p:nvPr>
        </p:nvSpPr>
        <p:spPr>
          <a:xfrm>
            <a:off x="705327" y="3646064"/>
            <a:ext cx="5642610" cy="4499398"/>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34</a:t>
            </a:fld>
            <a:endParaRPr lang="en-US"/>
          </a:p>
        </p:txBody>
      </p:sp>
    </p:spTree>
    <p:extLst>
      <p:ext uri="{BB962C8B-B14F-4D97-AF65-F5344CB8AC3E}">
        <p14:creationId xmlns:p14="http://schemas.microsoft.com/office/powerpoint/2010/main" val="375363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55575"/>
            <a:ext cx="4189413" cy="3141663"/>
          </a:xfrm>
        </p:spPr>
      </p:sp>
      <p:sp>
        <p:nvSpPr>
          <p:cNvPr id="3" name="Notes Placeholder 2"/>
          <p:cNvSpPr>
            <a:spLocks noGrp="1"/>
          </p:cNvSpPr>
          <p:nvPr>
            <p:ph type="body" idx="1"/>
          </p:nvPr>
        </p:nvSpPr>
        <p:spPr>
          <a:xfrm>
            <a:off x="705327" y="3568488"/>
            <a:ext cx="5642610" cy="4576974"/>
          </a:xfrm>
        </p:spPr>
        <p:txBody>
          <a:bodyPr/>
          <a:lstStyle/>
          <a:p>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35</a:t>
            </a:fld>
            <a:endParaRPr lang="en-US"/>
          </a:p>
        </p:txBody>
      </p:sp>
    </p:spTree>
    <p:extLst>
      <p:ext uri="{BB962C8B-B14F-4D97-AF65-F5344CB8AC3E}">
        <p14:creationId xmlns:p14="http://schemas.microsoft.com/office/powerpoint/2010/main" val="273057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0338" y="309563"/>
            <a:ext cx="4192587" cy="3143250"/>
          </a:xfrm>
        </p:spPr>
      </p:sp>
      <p:sp>
        <p:nvSpPr>
          <p:cNvPr id="3" name="Notes Placeholder 2"/>
          <p:cNvSpPr>
            <a:spLocks noGrp="1"/>
          </p:cNvSpPr>
          <p:nvPr>
            <p:ph type="body" idx="1"/>
          </p:nvPr>
        </p:nvSpPr>
        <p:spPr>
          <a:xfrm>
            <a:off x="705327" y="3646064"/>
            <a:ext cx="5642610" cy="4499398"/>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4</a:t>
            </a:fld>
            <a:endParaRPr lang="en-US"/>
          </a:p>
        </p:txBody>
      </p:sp>
    </p:spTree>
    <p:extLst>
      <p:ext uri="{BB962C8B-B14F-4D97-AF65-F5344CB8AC3E}">
        <p14:creationId xmlns:p14="http://schemas.microsoft.com/office/powerpoint/2010/main" val="202914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233363"/>
            <a:ext cx="4189413" cy="3141662"/>
          </a:xfrm>
        </p:spPr>
      </p:sp>
      <p:sp>
        <p:nvSpPr>
          <p:cNvPr id="3" name="Notes Placeholder 2"/>
          <p:cNvSpPr>
            <a:spLocks noGrp="1"/>
          </p:cNvSpPr>
          <p:nvPr>
            <p:ph type="body" idx="1"/>
          </p:nvPr>
        </p:nvSpPr>
        <p:spPr>
          <a:xfrm>
            <a:off x="705327" y="3646064"/>
            <a:ext cx="5642610" cy="4499398"/>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5</a:t>
            </a:fld>
            <a:endParaRPr lang="en-US"/>
          </a:p>
        </p:txBody>
      </p:sp>
    </p:spTree>
    <p:extLst>
      <p:ext uri="{BB962C8B-B14F-4D97-AF65-F5344CB8AC3E}">
        <p14:creationId xmlns:p14="http://schemas.microsoft.com/office/powerpoint/2010/main" val="3210434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55575"/>
            <a:ext cx="4189413" cy="3141663"/>
          </a:xfrm>
        </p:spPr>
      </p:sp>
      <p:sp>
        <p:nvSpPr>
          <p:cNvPr id="3" name="Notes Placeholder 2"/>
          <p:cNvSpPr>
            <a:spLocks noGrp="1"/>
          </p:cNvSpPr>
          <p:nvPr>
            <p:ph type="body" idx="1"/>
          </p:nvPr>
        </p:nvSpPr>
        <p:spPr>
          <a:xfrm>
            <a:off x="705327" y="3568488"/>
            <a:ext cx="5642610" cy="4576974"/>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6</a:t>
            </a:fld>
            <a:endParaRPr lang="en-US"/>
          </a:p>
        </p:txBody>
      </p:sp>
    </p:spTree>
    <p:extLst>
      <p:ext uri="{BB962C8B-B14F-4D97-AF65-F5344CB8AC3E}">
        <p14:creationId xmlns:p14="http://schemas.microsoft.com/office/powerpoint/2010/main" val="255836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5088" y="155575"/>
            <a:ext cx="4187825" cy="3141663"/>
          </a:xfrm>
        </p:spPr>
      </p:sp>
      <p:sp>
        <p:nvSpPr>
          <p:cNvPr id="3" name="Notes Placeholder 2"/>
          <p:cNvSpPr>
            <a:spLocks noGrp="1"/>
          </p:cNvSpPr>
          <p:nvPr>
            <p:ph type="body" idx="1"/>
          </p:nvPr>
        </p:nvSpPr>
        <p:spPr>
          <a:xfrm>
            <a:off x="705327" y="3646064"/>
            <a:ext cx="5642610" cy="4499398"/>
          </a:xfrm>
        </p:spPr>
        <p:txBody>
          <a:bodyPr/>
          <a:lstStyle/>
          <a:p>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7</a:t>
            </a:fld>
            <a:endParaRPr lang="en-US"/>
          </a:p>
        </p:txBody>
      </p:sp>
    </p:spTree>
    <p:extLst>
      <p:ext uri="{BB962C8B-B14F-4D97-AF65-F5344CB8AC3E}">
        <p14:creationId xmlns:p14="http://schemas.microsoft.com/office/powerpoint/2010/main" val="3677361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238125"/>
            <a:ext cx="4189413" cy="3141663"/>
          </a:xfrm>
        </p:spPr>
      </p:sp>
      <p:sp>
        <p:nvSpPr>
          <p:cNvPr id="3" name="Notes Placeholder 2"/>
          <p:cNvSpPr>
            <a:spLocks noGrp="1"/>
          </p:cNvSpPr>
          <p:nvPr>
            <p:ph type="body" idx="1"/>
          </p:nvPr>
        </p:nvSpPr>
        <p:spPr>
          <a:xfrm>
            <a:off x="705327" y="3646067"/>
            <a:ext cx="5642610" cy="5195965"/>
          </a:xfrm>
        </p:spPr>
        <p:txBody>
          <a:bodyPr/>
          <a:lstStyle/>
          <a:p>
            <a:r>
              <a:rPr lang="en-US" sz="1400" dirty="0"/>
              <a:t/>
            </a:r>
            <a:br>
              <a:rPr lang="en-US" sz="1400" dirty="0"/>
            </a:br>
            <a:endParaRPr lang="en-US" sz="1400" dirty="0"/>
          </a:p>
        </p:txBody>
      </p:sp>
      <p:sp>
        <p:nvSpPr>
          <p:cNvPr id="4" name="Slide Number Placeholder 3"/>
          <p:cNvSpPr>
            <a:spLocks noGrp="1"/>
          </p:cNvSpPr>
          <p:nvPr>
            <p:ph type="sldNum" sz="quarter" idx="10"/>
          </p:nvPr>
        </p:nvSpPr>
        <p:spPr/>
        <p:txBody>
          <a:bodyPr/>
          <a:lstStyle/>
          <a:p>
            <a:fld id="{C749B139-89B4-4F10-8E42-ACF56311836B}" type="slidenum">
              <a:rPr lang="en-US" smtClean="0"/>
              <a:t>8</a:t>
            </a:fld>
            <a:endParaRPr lang="en-US"/>
          </a:p>
        </p:txBody>
      </p:sp>
    </p:spTree>
    <p:extLst>
      <p:ext uri="{BB962C8B-B14F-4D97-AF65-F5344CB8AC3E}">
        <p14:creationId xmlns:p14="http://schemas.microsoft.com/office/powerpoint/2010/main" val="264724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9025" y="311150"/>
            <a:ext cx="5045075" cy="3783013"/>
          </a:xfrm>
        </p:spPr>
      </p:sp>
      <p:sp>
        <p:nvSpPr>
          <p:cNvPr id="3" name="Notes Placeholder 2"/>
          <p:cNvSpPr>
            <a:spLocks noGrp="1"/>
          </p:cNvSpPr>
          <p:nvPr>
            <p:ph type="body" idx="1"/>
          </p:nvPr>
        </p:nvSpPr>
        <p:spPr>
          <a:xfrm>
            <a:off x="705327" y="4197350"/>
            <a:ext cx="5642610" cy="3665459"/>
          </a:xfrm>
        </p:spPr>
        <p:txBody>
          <a:bodyPr/>
          <a:lstStyle/>
          <a:p>
            <a:r>
              <a:rPr lang="en-US" sz="1400" dirty="0">
                <a:latin typeface="Times New Roman" panose="02020603050405020304" pitchFamily="18" charset="0"/>
              </a:rPr>
              <a:t/>
            </a:r>
            <a:br>
              <a:rPr lang="en-US" sz="1400" dirty="0">
                <a:latin typeface="Times New Roman" panose="02020603050405020304" pitchFamily="18" charset="0"/>
              </a:rPr>
            </a:br>
            <a:r>
              <a:rPr lang="en-US" sz="1400" dirty="0">
                <a:latin typeface="Times New Roman" panose="02020603050405020304" pitchFamily="18" charset="0"/>
              </a:rPr>
              <a:t/>
            </a:r>
            <a:br>
              <a:rPr lang="en-US" sz="1400" dirty="0">
                <a:latin typeface="Times New Roman" panose="02020603050405020304" pitchFamily="18" charset="0"/>
              </a:rPr>
            </a:b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C749B139-89B4-4F10-8E42-ACF56311836B}" type="slidenum">
              <a:rPr lang="en-US" smtClean="0"/>
              <a:t>9</a:t>
            </a:fld>
            <a:endParaRPr lang="en-US"/>
          </a:p>
        </p:txBody>
      </p:sp>
    </p:spTree>
    <p:extLst>
      <p:ext uri="{BB962C8B-B14F-4D97-AF65-F5344CB8AC3E}">
        <p14:creationId xmlns:p14="http://schemas.microsoft.com/office/powerpoint/2010/main" val="687674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4985ED-7CDC-4BE4-A4AC-CA5A881FAFC0}" type="datetimeFigureOut">
              <a:rPr lang="en-US" smtClean="0"/>
              <a:pPr/>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4985ED-7CDC-4BE4-A4AC-CA5A881FAFC0}" type="datetimeFigureOut">
              <a:rPr lang="en-US" smtClean="0"/>
              <a:pPr/>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4985ED-7CDC-4BE4-A4AC-CA5A881FAFC0}" type="datetimeFigureOut">
              <a:rPr lang="en-US" smtClean="0"/>
              <a:pPr/>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4985ED-7CDC-4BE4-A4AC-CA5A881FAFC0}" type="datetimeFigureOut">
              <a:rPr lang="en-US" smtClean="0"/>
              <a:pPr/>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4985ED-7CDC-4BE4-A4AC-CA5A881FAFC0}" type="datetimeFigureOut">
              <a:rPr lang="en-US" smtClean="0"/>
              <a:pPr/>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4985ED-7CDC-4BE4-A4AC-CA5A881FAFC0}" type="datetimeFigureOut">
              <a:rPr lang="en-US" smtClean="0"/>
              <a:pPr/>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4985ED-7CDC-4BE4-A4AC-CA5A881FAFC0}" type="datetimeFigureOut">
              <a:rPr lang="en-US" smtClean="0"/>
              <a:pPr/>
              <a:t>6/12/2019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4985ED-7CDC-4BE4-A4AC-CA5A881FAFC0}" type="datetimeFigureOut">
              <a:rPr lang="en-US" smtClean="0"/>
              <a:pPr/>
              <a:t>6/12/2019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4985ED-7CDC-4BE4-A4AC-CA5A881FAFC0}" type="datetimeFigureOut">
              <a:rPr lang="en-US" smtClean="0"/>
              <a:pPr/>
              <a:t>6/12/2019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4985ED-7CDC-4BE4-A4AC-CA5A881FAFC0}" type="datetimeFigureOut">
              <a:rPr lang="en-US" smtClean="0"/>
              <a:pPr/>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4985ED-7CDC-4BE4-A4AC-CA5A881FAFC0}" type="datetimeFigureOut">
              <a:rPr lang="en-US" smtClean="0"/>
              <a:pPr/>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56C52-787E-4449-A631-5A8E40878A1C}" type="slidenum">
              <a:rPr lang="en-US" smtClean="0"/>
              <a:pPr/>
              <a:t>‹#›</a:t>
            </a:fld>
            <a:endParaRPr lang="en-US"/>
          </a:p>
        </p:txBody>
      </p:sp>
    </p:spTree>
  </p:cSld>
  <p:clrMapOvr>
    <a:masterClrMapping/>
  </p:clrMapOvr>
  <p:transition spd="med" advClick="0" advTm="5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985ED-7CDC-4BE4-A4AC-CA5A881FAFC0}" type="datetimeFigureOut">
              <a:rPr lang="en-US" smtClean="0"/>
              <a:pPr/>
              <a:t>6/12/2019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56C52-787E-4449-A631-5A8E40878A1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spd="med" advClick="0" advTm="5000">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sos.ms.gov/Vote/Pages/default.aspx"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g"/></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497698"/>
            <a:ext cx="8763000" cy="1938804"/>
          </a:xfrm>
        </p:spPr>
        <p:txBody>
          <a:bodyPr>
            <a:normAutofit/>
          </a:bodyPr>
          <a:lstStyle/>
          <a:p>
            <a:pPr algn="ctr"/>
            <a:r>
              <a:rPr lang="en-US" sz="5000" b="1" dirty="0" smtClean="0">
                <a:solidFill>
                  <a:schemeClr val="tx2">
                    <a:lumMod val="75000"/>
                  </a:schemeClr>
                </a:solidFill>
                <a:effectLst>
                  <a:outerShdw blurRad="50800" dist="38100" dir="5400000" algn="t" rotWithShape="0">
                    <a:prstClr val="black">
                      <a:alpha val="40000"/>
                    </a:prstClr>
                  </a:outerShdw>
                </a:effectLst>
                <a:latin typeface="Castellar" pitchFamily="18" charset="0"/>
              </a:rPr>
              <a:t>Your Right To vote:</a:t>
            </a:r>
            <a:endParaRPr lang="en-US" sz="5000" b="1" dirty="0">
              <a:solidFill>
                <a:schemeClr val="tx2">
                  <a:lumMod val="75000"/>
                </a:schemeClr>
              </a:solidFill>
              <a:effectLst>
                <a:outerShdw blurRad="50800" dist="38100" dir="5400000" algn="t" rotWithShape="0">
                  <a:prstClr val="black">
                    <a:alpha val="40000"/>
                  </a:prstClr>
                </a:outerShdw>
              </a:effectLst>
              <a:latin typeface="Castellar"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238406"/>
            <a:ext cx="2474073" cy="2428594"/>
          </a:xfrm>
          <a:prstGeom prst="rect">
            <a:avLst/>
          </a:prstGeom>
        </p:spPr>
      </p:pic>
      <p:sp>
        <p:nvSpPr>
          <p:cNvPr id="5" name="TextBox 4"/>
          <p:cNvSpPr txBox="1"/>
          <p:nvPr/>
        </p:nvSpPr>
        <p:spPr>
          <a:xfrm>
            <a:off x="3326130" y="3743006"/>
            <a:ext cx="6400800" cy="1015663"/>
          </a:xfrm>
          <a:prstGeom prst="rect">
            <a:avLst/>
          </a:prstGeom>
          <a:noFill/>
        </p:spPr>
        <p:txBody>
          <a:bodyPr wrap="square" rtlCol="0">
            <a:spAutoFit/>
          </a:bodyPr>
          <a:lstStyle/>
          <a:p>
            <a:r>
              <a:rPr lang="en-US" sz="6000" b="1" i="1" dirty="0" smtClean="0">
                <a:solidFill>
                  <a:schemeClr val="tx2">
                    <a:lumMod val="75000"/>
                  </a:schemeClr>
                </a:solidFill>
                <a:effectLst>
                  <a:outerShdw blurRad="38100" dist="38100" dir="2700000" algn="tl">
                    <a:srgbClr val="000000">
                      <a:alpha val="43137"/>
                    </a:srgbClr>
                  </a:outerShdw>
                </a:effectLst>
                <a:latin typeface="Centaur" panose="02030504050205020304" pitchFamily="18" charset="0"/>
              </a:rPr>
              <a:t>and Why it Counts! </a:t>
            </a:r>
            <a:endParaRPr lang="en-US" sz="6000" b="1" i="1" dirty="0">
              <a:solidFill>
                <a:schemeClr val="tx2">
                  <a:lumMod val="75000"/>
                </a:schemeClr>
              </a:solidFill>
              <a:effectLst>
                <a:outerShdw blurRad="38100" dist="38100" dir="2700000" algn="tl">
                  <a:srgbClr val="000000">
                    <a:alpha val="43137"/>
                  </a:srgbClr>
                </a:outerShdw>
              </a:effectLst>
              <a:latin typeface="Centaur" panose="02030504050205020304" pitchFamily="18" charset="0"/>
            </a:endParaRPr>
          </a:p>
        </p:txBody>
      </p:sp>
      <p:sp>
        <p:nvSpPr>
          <p:cNvPr id="6" name="TextBox 5"/>
          <p:cNvSpPr txBox="1"/>
          <p:nvPr/>
        </p:nvSpPr>
        <p:spPr>
          <a:xfrm>
            <a:off x="152400" y="5341058"/>
            <a:ext cx="6400800" cy="1477328"/>
          </a:xfrm>
          <a:prstGeom prst="rect">
            <a:avLst/>
          </a:prstGeom>
          <a:noFill/>
        </p:spPr>
        <p:txBody>
          <a:bodyPr wrap="square" rtlCol="0">
            <a:spAutoFit/>
          </a:bodyPr>
          <a:lstStyle/>
          <a:p>
            <a:r>
              <a:rPr lang="en-US" dirty="0" smtClean="0"/>
              <a:t>Presented by Shirley Walker-McKinnis – Voting Rights Coordinator, </a:t>
            </a:r>
            <a:br>
              <a:rPr lang="en-US" dirty="0" smtClean="0"/>
            </a:br>
            <a:r>
              <a:rPr lang="en-US" dirty="0" smtClean="0"/>
              <a:t>and </a:t>
            </a:r>
            <a:br>
              <a:rPr lang="en-US" dirty="0" smtClean="0"/>
            </a:br>
            <a:r>
              <a:rPr lang="en-US" dirty="0" smtClean="0"/>
              <a:t>Greta K. Martin – Litigation Director and Civil Rights Attorney</a:t>
            </a:r>
            <a:br>
              <a:rPr lang="en-US" dirty="0" smtClean="0"/>
            </a:br>
            <a:r>
              <a:rPr lang="en-US" dirty="0" smtClean="0"/>
              <a:t>Both on staff at Disability Rights Mississippi</a:t>
            </a:r>
            <a:br>
              <a:rPr lang="en-US" dirty="0" smtClean="0"/>
            </a:br>
            <a:r>
              <a:rPr lang="en-US" dirty="0" smtClean="0"/>
              <a:t>On June 13, 2019 for the MS </a:t>
            </a:r>
            <a:r>
              <a:rPr lang="en-US" dirty="0" err="1" smtClean="0"/>
              <a:t>disAbility</a:t>
            </a:r>
            <a:r>
              <a:rPr lang="en-US" dirty="0" smtClean="0"/>
              <a:t> </a:t>
            </a:r>
            <a:r>
              <a:rPr lang="en-US" dirty="0" err="1" smtClean="0"/>
              <a:t>Megaconference</a:t>
            </a:r>
            <a:endParaRPr lang="en-US" dirty="0"/>
          </a:p>
        </p:txBody>
      </p:sp>
      <p:pic>
        <p:nvPicPr>
          <p:cNvPr id="7" name="Picture 6"/>
          <p:cNvPicPr>
            <a:picLocks noChangeAspect="1"/>
          </p:cNvPicPr>
          <p:nvPr/>
        </p:nvPicPr>
        <p:blipFill>
          <a:blip r:embed="rId4"/>
          <a:stretch>
            <a:fillRect/>
          </a:stretch>
        </p:blipFill>
        <p:spPr>
          <a:xfrm>
            <a:off x="7315200" y="5284931"/>
            <a:ext cx="1487360" cy="1447552"/>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18699"/>
            <a:ext cx="8778681" cy="6486901"/>
          </a:xfrm>
          <a:prstGeom prst="rect">
            <a:avLst/>
          </a:prstGeom>
        </p:spPr>
      </p:pic>
    </p:spTree>
    <p:extLst>
      <p:ext uri="{BB962C8B-B14F-4D97-AF65-F5344CB8AC3E}">
        <p14:creationId xmlns:p14="http://schemas.microsoft.com/office/powerpoint/2010/main" val="410905919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CC8EA">
            <a:alpha val="34000"/>
          </a:srgb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1"/>
            <a:ext cx="8229600" cy="1523999"/>
          </a:xfrm>
        </p:spPr>
        <p:txBody>
          <a:bodyPr>
            <a:normAutofit/>
          </a:bodyPr>
          <a:lstStyle/>
          <a:p>
            <a:r>
              <a:rPr lang="en-US" sz="3600" b="1" dirty="0" smtClean="0">
                <a:ln w="19050">
                  <a:noFill/>
                </a:ln>
                <a:solidFill>
                  <a:schemeClr val="tx2">
                    <a:lumMod val="75000"/>
                  </a:schemeClr>
                </a:solidFill>
                <a:effectLst>
                  <a:glow rad="63500">
                    <a:schemeClr val="accent1">
                      <a:satMod val="175000"/>
                      <a:alpha val="40000"/>
                    </a:schemeClr>
                  </a:glow>
                </a:effectLst>
                <a:latin typeface="Calisto MT" panose="02040603050505030304" pitchFamily="18" charset="0"/>
                <a:cs typeface="Arial" pitchFamily="34" charset="0"/>
              </a:rPr>
              <a:t>Protection &amp; Advocacy under the </a:t>
            </a:r>
            <a:br>
              <a:rPr lang="en-US" sz="3600" b="1" dirty="0" smtClean="0">
                <a:ln w="19050">
                  <a:noFill/>
                </a:ln>
                <a:solidFill>
                  <a:schemeClr val="tx2">
                    <a:lumMod val="75000"/>
                  </a:schemeClr>
                </a:solidFill>
                <a:effectLst>
                  <a:glow rad="63500">
                    <a:schemeClr val="accent1">
                      <a:satMod val="175000"/>
                      <a:alpha val="40000"/>
                    </a:schemeClr>
                  </a:glow>
                </a:effectLst>
                <a:latin typeface="Calisto MT" panose="02040603050505030304" pitchFamily="18" charset="0"/>
                <a:cs typeface="Arial" pitchFamily="34" charset="0"/>
              </a:rPr>
            </a:br>
            <a:r>
              <a:rPr lang="en-US" sz="3600" b="1" dirty="0" smtClean="0">
                <a:ln w="19050">
                  <a:noFill/>
                </a:ln>
                <a:solidFill>
                  <a:schemeClr val="tx2">
                    <a:lumMod val="75000"/>
                  </a:schemeClr>
                </a:solidFill>
                <a:effectLst>
                  <a:glow rad="63500">
                    <a:schemeClr val="accent1">
                      <a:satMod val="175000"/>
                      <a:alpha val="40000"/>
                    </a:schemeClr>
                  </a:glow>
                </a:effectLst>
                <a:latin typeface="Calisto MT" panose="02040603050505030304" pitchFamily="18" charset="0"/>
                <a:cs typeface="Arial" pitchFamily="34" charset="0"/>
              </a:rPr>
              <a:t>Help America Vote Act</a:t>
            </a:r>
            <a:endParaRPr lang="en-US" sz="4000" b="1" dirty="0">
              <a:ln w="19050">
                <a:noFill/>
              </a:ln>
              <a:solidFill>
                <a:schemeClr val="tx2">
                  <a:lumMod val="75000"/>
                </a:schemeClr>
              </a:solidFill>
              <a:effectLst>
                <a:glow rad="63500">
                  <a:schemeClr val="accent1">
                    <a:satMod val="175000"/>
                    <a:alpha val="40000"/>
                  </a:schemeClr>
                </a:glow>
              </a:effectLst>
              <a:latin typeface="Calisto MT" panose="02040603050505030304" pitchFamily="18" charset="0"/>
              <a:cs typeface="Arial" pitchFamily="34" charset="0"/>
            </a:endParaRPr>
          </a:p>
        </p:txBody>
      </p:sp>
      <p:sp>
        <p:nvSpPr>
          <p:cNvPr id="6" name="Content Placeholder 5"/>
          <p:cNvSpPr>
            <a:spLocks noGrp="1"/>
          </p:cNvSpPr>
          <p:nvPr>
            <p:ph idx="1"/>
          </p:nvPr>
        </p:nvSpPr>
        <p:spPr>
          <a:xfrm>
            <a:off x="-110490" y="2209800"/>
            <a:ext cx="8763000" cy="4114800"/>
          </a:xfrm>
        </p:spPr>
        <p:txBody>
          <a:bodyPr/>
          <a:lstStyle/>
          <a:p>
            <a:endParaRPr lang="en-US" sz="400" dirty="0" smtClean="0"/>
          </a:p>
          <a:p>
            <a:pPr>
              <a:buNone/>
            </a:pPr>
            <a:r>
              <a:rPr lang="en-US" dirty="0" smtClean="0"/>
              <a:t>    </a:t>
            </a:r>
            <a:r>
              <a:rPr lang="en-US" dirty="0" smtClean="0">
                <a:effectLst>
                  <a:outerShdw blurRad="50800" dist="38100" dir="2700000" algn="tl" rotWithShape="0">
                    <a:prstClr val="black">
                      <a:alpha val="40000"/>
                    </a:prstClr>
                  </a:outerShdw>
                </a:effectLst>
              </a:rPr>
              <a:t>DRMS advocates:</a:t>
            </a:r>
          </a:p>
          <a:p>
            <a:pPr>
              <a:buNone/>
            </a:pPr>
            <a:r>
              <a:rPr lang="en-US" dirty="0" smtClean="0">
                <a:effectLst>
                  <a:outerShdw blurRad="50800" dist="38100" dir="2700000" algn="tl" rotWithShape="0">
                    <a:prstClr val="black">
                      <a:alpha val="40000"/>
                    </a:prstClr>
                  </a:outerShdw>
                </a:effectLst>
              </a:rPr>
              <a:t>    * Provide voting rights training</a:t>
            </a:r>
            <a:br>
              <a:rPr lang="en-US" dirty="0" smtClean="0">
                <a:effectLst>
                  <a:outerShdw blurRad="50800" dist="38100" dir="2700000" algn="tl" rotWithShape="0">
                    <a:prstClr val="black">
                      <a:alpha val="40000"/>
                    </a:prstClr>
                  </a:outerShdw>
                </a:effectLst>
              </a:rPr>
            </a:br>
            <a:r>
              <a:rPr lang="en-US" dirty="0" smtClean="0">
                <a:effectLst>
                  <a:outerShdw blurRad="50800" dist="38100" dir="2700000" algn="tl" rotWithShape="0">
                    <a:prstClr val="black">
                      <a:alpha val="40000"/>
                    </a:prstClr>
                  </a:outerShdw>
                </a:effectLst>
              </a:rPr>
              <a:t> *Conduct polling site surveys</a:t>
            </a:r>
            <a:br>
              <a:rPr lang="en-US" dirty="0" smtClean="0">
                <a:effectLst>
                  <a:outerShdw blurRad="50800" dist="38100" dir="2700000" algn="tl" rotWithShape="0">
                    <a:prstClr val="black">
                      <a:alpha val="40000"/>
                    </a:prstClr>
                  </a:outerShdw>
                </a:effectLst>
              </a:rPr>
            </a:br>
            <a:r>
              <a:rPr lang="en-US" dirty="0" smtClean="0">
                <a:effectLst>
                  <a:outerShdw blurRad="50800" dist="38100" dir="2700000" algn="tl" rotWithShape="0">
                    <a:prstClr val="black">
                      <a:alpha val="40000"/>
                    </a:prstClr>
                  </a:outerShdw>
                </a:effectLst>
              </a:rPr>
              <a:t> *Host a hot-line on election days </a:t>
            </a:r>
            <a:br>
              <a:rPr lang="en-US" dirty="0" smtClean="0">
                <a:effectLst>
                  <a:outerShdw blurRad="50800" dist="38100" dir="2700000" algn="tl" rotWithShape="0">
                    <a:prstClr val="black">
                      <a:alpha val="40000"/>
                    </a:prstClr>
                  </a:outerShdw>
                </a:effectLst>
              </a:rPr>
            </a:br>
            <a:r>
              <a:rPr lang="en-US" dirty="0" smtClean="0">
                <a:effectLst>
                  <a:outerShdw blurRad="50800" dist="38100" dir="2700000" algn="tl" rotWithShape="0">
                    <a:prstClr val="black">
                      <a:alpha val="40000"/>
                    </a:prstClr>
                  </a:outerShdw>
                </a:effectLst>
              </a:rPr>
              <a:t> *Provide information to election officials</a:t>
            </a:r>
            <a:br>
              <a:rPr lang="en-US" dirty="0" smtClean="0">
                <a:effectLst>
                  <a:outerShdw blurRad="50800" dist="38100" dir="2700000" algn="tl" rotWithShape="0">
                    <a:prstClr val="black">
                      <a:alpha val="40000"/>
                    </a:prstClr>
                  </a:outerShdw>
                </a:effectLst>
              </a:rPr>
            </a:br>
            <a:r>
              <a:rPr lang="en-US" dirty="0" smtClean="0">
                <a:effectLst>
                  <a:outerShdw blurRad="50800" dist="38100" dir="2700000" algn="tl" rotWithShape="0">
                    <a:prstClr val="black">
                      <a:alpha val="40000"/>
                    </a:prstClr>
                  </a:outerShdw>
                </a:effectLst>
              </a:rPr>
              <a:t> *Participate with other P &amp; A’s to create    innovative ideas to fight rights violations</a:t>
            </a:r>
            <a:endParaRPr lang="en-US" dirty="0">
              <a:effectLst>
                <a:outerShdw blurRad="50800" dist="38100" dir="2700000" algn="tl" rotWithShape="0">
                  <a:prstClr val="black">
                    <a:alpha val="40000"/>
                  </a:prstClr>
                </a:outerShdw>
              </a:effectLst>
            </a:endParaRPr>
          </a:p>
        </p:txBody>
      </p:sp>
      <p:pic>
        <p:nvPicPr>
          <p:cNvPr id="7" name="Picture 6" descr="staff shots 606.jpg"/>
          <p:cNvPicPr>
            <a:picLocks noChangeAspect="1"/>
          </p:cNvPicPr>
          <p:nvPr/>
        </p:nvPicPr>
        <p:blipFill>
          <a:blip r:embed="rId3" cstate="print">
            <a:clrChange>
              <a:clrFrom>
                <a:srgbClr val="FFFFFF"/>
              </a:clrFrom>
              <a:clrTo>
                <a:srgbClr val="FFFFFF">
                  <a:alpha val="0"/>
                </a:srgbClr>
              </a:clrTo>
            </a:clrChange>
          </a:blip>
          <a:stretch>
            <a:fillRect/>
          </a:stretch>
        </p:blipFill>
        <p:spPr>
          <a:xfrm>
            <a:off x="7086600" y="4739639"/>
            <a:ext cx="2133600" cy="2133601"/>
          </a:xfrm>
          <a:prstGeom prst="rect">
            <a:avLst/>
          </a:prstGeom>
        </p:spPr>
      </p:pic>
      <p:pic>
        <p:nvPicPr>
          <p:cNvPr id="8" name="Picture 7" descr="Ohio.Voter_.With_.Disability.jpg"/>
          <p:cNvPicPr>
            <a:picLocks noChangeAspect="1"/>
          </p:cNvPicPr>
          <p:nvPr/>
        </p:nvPicPr>
        <p:blipFill>
          <a:blip r:embed="rId4" cstate="print">
            <a:lum bright="10000"/>
          </a:blip>
          <a:stretch>
            <a:fillRect/>
          </a:stretch>
        </p:blipFill>
        <p:spPr>
          <a:xfrm>
            <a:off x="5791200" y="1418344"/>
            <a:ext cx="3352800" cy="2704781"/>
          </a:xfrm>
          <a:prstGeom prst="rect">
            <a:avLst/>
          </a:prstGeom>
          <a:ln>
            <a:noFill/>
          </a:ln>
          <a:effectLst>
            <a:softEdge rad="112500"/>
          </a:effec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anim calcmode="lin" valueType="num">
                                      <p:cBhvr>
                                        <p:cTn id="9" dur="1500" fill="hold"/>
                                        <p:tgtEl>
                                          <p:spTgt spid="7"/>
                                        </p:tgtEl>
                                        <p:attrNameLst>
                                          <p:attrName>style.rotation</p:attrName>
                                        </p:attrNameLst>
                                      </p:cBhvr>
                                      <p:tavLst>
                                        <p:tav tm="0">
                                          <p:val>
                                            <p:fltVal val="90"/>
                                          </p:val>
                                        </p:tav>
                                        <p:tav tm="100000">
                                          <p:val>
                                            <p:fltVal val="0"/>
                                          </p:val>
                                        </p:tav>
                                      </p:tavLst>
                                    </p:anim>
                                    <p:animEffect transition="in" filter="fade">
                                      <p:cBhvr>
                                        <p:cTn id="10" dur="1500"/>
                                        <p:tgtEl>
                                          <p:spTgt spid="7"/>
                                        </p:tgtEl>
                                      </p:cBhvr>
                                    </p:animEffect>
                                  </p:childTnLst>
                                </p:cTn>
                              </p:par>
                            </p:childTnLst>
                          </p:cTn>
                        </p:par>
                        <p:par>
                          <p:cTn id="11" fill="hold">
                            <p:stCondLst>
                              <p:cond delay="1500"/>
                            </p:stCondLst>
                            <p:childTnLst>
                              <p:par>
                                <p:cTn id="12" presetID="26" presetClass="emph" presetSubtype="0" fill="hold" nodeType="afterEffect">
                                  <p:stCondLst>
                                    <p:cond delay="0"/>
                                  </p:stCondLst>
                                  <p:childTnLst>
                                    <p:animEffect transition="out" filter="fade">
                                      <p:cBhvr>
                                        <p:cTn id="13" dur="500" tmFilter="0, 0; .2, .5; .8, .5; 1, 0"/>
                                        <p:tgtEl>
                                          <p:spTgt spid="7"/>
                                        </p:tgtEl>
                                      </p:cBhvr>
                                    </p:animEffect>
                                    <p:animScale>
                                      <p:cBhvr>
                                        <p:cTn id="14"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ACC8EA"/>
            </a:gs>
            <a:gs pos="94000">
              <a:srgbClr val="FFFFFF"/>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3733800" y="2057400"/>
            <a:ext cx="5257800" cy="4524315"/>
          </a:xfrm>
          <a:prstGeom prst="rect">
            <a:avLst/>
          </a:prstGeom>
          <a:noFill/>
        </p:spPr>
        <p:txBody>
          <a:bodyPr wrap="square" rtlCol="0">
            <a:spAutoFit/>
          </a:bodyPr>
          <a:lstStyle/>
          <a:p>
            <a:pPr algn="r"/>
            <a:r>
              <a:rPr lang="en-US" sz="4800" b="1" dirty="0" smtClean="0">
                <a:latin typeface="Calisto MT" panose="02040603050505030304" pitchFamily="18" charset="0"/>
              </a:rPr>
              <a:t>Barriers to equal rights at </a:t>
            </a:r>
            <a:br>
              <a:rPr lang="en-US" sz="4800" b="1" dirty="0" smtClean="0">
                <a:latin typeface="Calisto MT" panose="02040603050505030304" pitchFamily="18" charset="0"/>
              </a:rPr>
            </a:br>
            <a:r>
              <a:rPr lang="en-US" sz="4800" b="1" dirty="0" smtClean="0">
                <a:latin typeface="Calisto MT" panose="02040603050505030304" pitchFamily="18" charset="0"/>
              </a:rPr>
              <a:t>the ballot still exist for </a:t>
            </a:r>
            <a:br>
              <a:rPr lang="en-US" sz="4800" b="1" dirty="0" smtClean="0">
                <a:latin typeface="Calisto MT" panose="02040603050505030304" pitchFamily="18" charset="0"/>
              </a:rPr>
            </a:br>
            <a:r>
              <a:rPr lang="en-US" sz="4800" b="1" dirty="0" smtClean="0">
                <a:latin typeface="Calisto MT" panose="02040603050505030304" pitchFamily="18" charset="0"/>
              </a:rPr>
              <a:t>people with disabilities!</a:t>
            </a:r>
            <a:endParaRPr lang="en-US" sz="4800" b="1" dirty="0">
              <a:latin typeface="Calisto MT" panose="02040603050505030304" pitchFamily="18" charset="0"/>
            </a:endParaRPr>
          </a:p>
        </p:txBody>
      </p:sp>
      <p:sp>
        <p:nvSpPr>
          <p:cNvPr id="3" name="TextBox 2"/>
          <p:cNvSpPr txBox="1"/>
          <p:nvPr/>
        </p:nvSpPr>
        <p:spPr>
          <a:xfrm>
            <a:off x="152400" y="381000"/>
            <a:ext cx="8339667" cy="1446550"/>
          </a:xfrm>
          <a:prstGeom prst="rect">
            <a:avLst/>
          </a:prstGeom>
          <a:noFill/>
        </p:spPr>
        <p:txBody>
          <a:bodyPr wrap="square" rtlCol="0">
            <a:spAutoFit/>
          </a:bodyPr>
          <a:lstStyle/>
          <a:p>
            <a:r>
              <a:rPr lang="en-US" sz="4400" dirty="0" smtClean="0">
                <a:latin typeface="Calisto MT" panose="02040603050505030304" pitchFamily="18" charset="0"/>
              </a:rPr>
              <a:t>Even though we have these laws, mandates, and amendments,,,</a:t>
            </a:r>
            <a:endParaRPr lang="en-US" sz="4400" dirty="0">
              <a:latin typeface="Calisto MT" panose="02040603050505030304" pitchFamily="18" charset="0"/>
            </a:endParaRPr>
          </a:p>
        </p:txBody>
      </p:sp>
      <p:pic>
        <p:nvPicPr>
          <p:cNvPr id="4" name="Picture 3"/>
          <p:cNvPicPr>
            <a:picLocks noChangeAspect="1"/>
          </p:cNvPicPr>
          <p:nvPr/>
        </p:nvPicPr>
        <p:blipFill>
          <a:blip r:embed="rId3"/>
          <a:stretch>
            <a:fillRect/>
          </a:stretch>
        </p:blipFill>
        <p:spPr>
          <a:xfrm>
            <a:off x="256370" y="2057400"/>
            <a:ext cx="3508474" cy="4677965"/>
          </a:xfrm>
          <a:prstGeom prst="rect">
            <a:avLst/>
          </a:prstGeom>
        </p:spPr>
      </p:pic>
    </p:spTree>
    <p:extLst>
      <p:ext uri="{BB962C8B-B14F-4D97-AF65-F5344CB8AC3E}">
        <p14:creationId xmlns:p14="http://schemas.microsoft.com/office/powerpoint/2010/main" val="3675273"/>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71600"/>
            <a:ext cx="8915400" cy="4754563"/>
          </a:xfrm>
        </p:spPr>
        <p:txBody>
          <a:bodyPr>
            <a:scene3d>
              <a:camera prst="orthographicFront"/>
              <a:lightRig rig="threePt" dir="t"/>
            </a:scene3d>
            <a:sp3d extrusionH="57150">
              <a:bevelT w="38100" h="38100"/>
            </a:sp3d>
          </a:bodyPr>
          <a:lstStyle/>
          <a:p>
            <a:pPr algn="ctr">
              <a:buNone/>
            </a:pPr>
            <a:r>
              <a:rPr lang="en-US" b="1" dirty="0" smtClean="0">
                <a:solidFill>
                  <a:schemeClr val="tx2">
                    <a:lumMod val="60000"/>
                    <a:lumOff val="40000"/>
                  </a:schemeClr>
                </a:solidFill>
              </a:rPr>
              <a:t>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533400"/>
            <a:ext cx="12649200" cy="7239000"/>
          </a:xfrm>
          <a:prstGeom prst="rect">
            <a:avLst/>
          </a:prstGeom>
        </p:spPr>
      </p:pic>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 y="-457200"/>
            <a:ext cx="9653778" cy="7848600"/>
          </a:xfrm>
          <a:prstGeom prst="rect">
            <a:avLst/>
          </a:prstGeom>
        </p:spPr>
      </p:pic>
    </p:spTree>
    <p:extLst>
      <p:ext uri="{BB962C8B-B14F-4D97-AF65-F5344CB8AC3E}">
        <p14:creationId xmlns:p14="http://schemas.microsoft.com/office/powerpoint/2010/main" val="40648580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fltVal val="0"/>
                                          </p:val>
                                        </p:tav>
                                        <p:tav tm="100000">
                                          <p:val>
                                            <p:strVal val="#ppt_w"/>
                                          </p:val>
                                        </p:tav>
                                      </p:tavLst>
                                    </p:anim>
                                    <p:anim calcmode="lin" valueType="num">
                                      <p:cBhvr>
                                        <p:cTn id="8" dur="3000" fill="hold"/>
                                        <p:tgtEl>
                                          <p:spTgt spid="2"/>
                                        </p:tgtEl>
                                        <p:attrNameLst>
                                          <p:attrName>ppt_h</p:attrName>
                                        </p:attrNameLst>
                                      </p:cBhvr>
                                      <p:tavLst>
                                        <p:tav tm="0">
                                          <p:val>
                                            <p:fltVal val="0"/>
                                          </p:val>
                                        </p:tav>
                                        <p:tav tm="100000">
                                          <p:val>
                                            <p:strVal val="#ppt_h"/>
                                          </p:val>
                                        </p:tav>
                                      </p:tavLst>
                                    </p:anim>
                                    <p:animEffect transition="in" filter="fade">
                                      <p:cBhvr>
                                        <p:cTn id="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CC8EA">
            <a:alpha val="30000"/>
          </a:srgb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82588" y="72232"/>
            <a:ext cx="8229600" cy="1143000"/>
          </a:xfrm>
        </p:spPr>
        <p:txBody>
          <a:bodyPr>
            <a:normAutofit/>
          </a:bodyPr>
          <a:lstStyle/>
          <a:p>
            <a:r>
              <a:rPr lang="en-US" sz="5400" dirty="0" smtClean="0">
                <a:solidFill>
                  <a:schemeClr val="tx2">
                    <a:lumMod val="75000"/>
                  </a:schemeClr>
                </a:solidFill>
                <a:effectLst>
                  <a:outerShdw blurRad="38100" dist="38100" dir="2700000" algn="tl">
                    <a:srgbClr val="000000">
                      <a:alpha val="43137"/>
                    </a:srgbClr>
                  </a:outerShdw>
                </a:effectLst>
                <a:latin typeface="Calisto MT" panose="02040603050505030304" pitchFamily="18" charset="0"/>
              </a:rPr>
              <a:t>Community!</a:t>
            </a:r>
            <a:endParaRPr lang="en-US" sz="5400" dirty="0">
              <a:solidFill>
                <a:schemeClr val="tx2">
                  <a:lumMod val="75000"/>
                </a:schemeClr>
              </a:solidFill>
              <a:effectLst>
                <a:outerShdw blurRad="38100" dist="38100" dir="2700000" algn="tl">
                  <a:srgbClr val="000000">
                    <a:alpha val="43137"/>
                  </a:srgbClr>
                </a:outerShdw>
              </a:effectLst>
              <a:latin typeface="Calisto MT" panose="02040603050505030304" pitchFamily="18" charset="0"/>
            </a:endParaRPr>
          </a:p>
        </p:txBody>
      </p:sp>
      <p:sp>
        <p:nvSpPr>
          <p:cNvPr id="6" name="Content Placeholder 5"/>
          <p:cNvSpPr>
            <a:spLocks noGrp="1"/>
          </p:cNvSpPr>
          <p:nvPr>
            <p:ph sz="half" idx="2"/>
          </p:nvPr>
        </p:nvSpPr>
        <p:spPr>
          <a:xfrm>
            <a:off x="152400" y="1603691"/>
            <a:ext cx="4040188" cy="4865847"/>
          </a:xfrm>
          <a:ln>
            <a:solidFill>
              <a:srgbClr val="0070C0"/>
            </a:solidFill>
          </a:ln>
        </p:spPr>
        <p:txBody>
          <a:bodyPr>
            <a:normAutofit/>
          </a:bodyPr>
          <a:lstStyle/>
          <a:p>
            <a:pPr marL="0" lvl="0" indent="0">
              <a:buNone/>
            </a:pPr>
            <a:r>
              <a:rPr lang="en-US" sz="4000" dirty="0">
                <a:solidFill>
                  <a:prstClr val="black"/>
                </a:solidFill>
                <a:latin typeface="Calisto MT" panose="02040603050505030304" pitchFamily="18" charset="0"/>
              </a:rPr>
              <a:t>You may ask – What does Voting have to do with Disability Rights?  </a:t>
            </a:r>
            <a:br>
              <a:rPr lang="en-US" sz="4000" dirty="0">
                <a:solidFill>
                  <a:prstClr val="black"/>
                </a:solidFill>
                <a:latin typeface="Calisto MT" panose="02040603050505030304" pitchFamily="18" charset="0"/>
              </a:rPr>
            </a:br>
            <a:r>
              <a:rPr lang="en-US" sz="4000" dirty="0">
                <a:solidFill>
                  <a:prstClr val="black"/>
                </a:solidFill>
                <a:latin typeface="Calisto MT" panose="02040603050505030304" pitchFamily="18" charset="0"/>
              </a:rPr>
              <a:t>Short answer: </a:t>
            </a:r>
            <a:r>
              <a:rPr lang="en-US" sz="4000" b="1" dirty="0">
                <a:solidFill>
                  <a:prstClr val="black"/>
                </a:solidFill>
                <a:latin typeface="Calisto MT" panose="02040603050505030304" pitchFamily="18" charset="0"/>
              </a:rPr>
              <a:t>EVERYTHING!</a:t>
            </a:r>
          </a:p>
          <a:p>
            <a:endParaRPr lang="en-US" dirty="0"/>
          </a:p>
        </p:txBody>
      </p:sp>
      <p:sp>
        <p:nvSpPr>
          <p:cNvPr id="8" name="Content Placeholder 7"/>
          <p:cNvSpPr>
            <a:spLocks noGrp="1"/>
          </p:cNvSpPr>
          <p:nvPr>
            <p:ph sz="quarter" idx="4"/>
          </p:nvPr>
        </p:nvSpPr>
        <p:spPr>
          <a:xfrm>
            <a:off x="4718050" y="1605756"/>
            <a:ext cx="4041775" cy="3951288"/>
          </a:xfrm>
          <a:ln>
            <a:solidFill>
              <a:srgbClr val="0070C0"/>
            </a:solidFill>
          </a:ln>
        </p:spPr>
        <p:txBody>
          <a:bodyPr/>
          <a:lstStyle/>
          <a:p>
            <a:pPr marL="0" indent="0">
              <a:buNone/>
            </a:pPr>
            <a:r>
              <a:rPr lang="en-US" sz="3200" dirty="0">
                <a:latin typeface="Calisto MT" panose="02040603050505030304" pitchFamily="18" charset="0"/>
              </a:rPr>
              <a:t>Long Answer:  It’s ultimately about the kind of communities we want in MS for the people we serve, as well as ourselves! </a:t>
            </a:r>
          </a:p>
          <a:p>
            <a:pPr marL="0" indent="0">
              <a:buNone/>
            </a:pPr>
            <a:endParaRPr lang="en-US" dirty="0"/>
          </a:p>
        </p:txBody>
      </p:sp>
      <p:pic>
        <p:nvPicPr>
          <p:cNvPr id="9" name="Picture 8"/>
          <p:cNvPicPr>
            <a:picLocks noChangeAspect="1"/>
          </p:cNvPicPr>
          <p:nvPr/>
        </p:nvPicPr>
        <p:blipFill>
          <a:blip r:embed="rId3"/>
          <a:stretch>
            <a:fillRect/>
          </a:stretch>
        </p:blipFill>
        <p:spPr>
          <a:xfrm>
            <a:off x="5562600" y="4591006"/>
            <a:ext cx="3506787" cy="2335575"/>
          </a:xfrm>
          <a:prstGeom prst="rect">
            <a:avLst/>
          </a:prstGeom>
        </p:spPr>
      </p:pic>
      <p:pic>
        <p:nvPicPr>
          <p:cNvPr id="10" name="Picture 9"/>
          <p:cNvPicPr>
            <a:picLocks noChangeAspect="1"/>
          </p:cNvPicPr>
          <p:nvPr/>
        </p:nvPicPr>
        <p:blipFill>
          <a:blip r:embed="rId4"/>
          <a:stretch>
            <a:fillRect/>
          </a:stretch>
        </p:blipFill>
        <p:spPr>
          <a:xfrm>
            <a:off x="2143581" y="49372"/>
            <a:ext cx="4459942" cy="153146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wcil_org_dart.jpg"/>
          <p:cNvPicPr>
            <a:picLocks noGrp="1" noChangeAspect="1"/>
          </p:cNvPicPr>
          <p:nvPr>
            <p:ph idx="1"/>
          </p:nvPr>
        </p:nvPicPr>
        <p:blipFill>
          <a:blip r:embed="rId3" cstate="print"/>
          <a:stretch>
            <a:fillRect/>
          </a:stretch>
        </p:blipFill>
        <p:spPr>
          <a:xfrm>
            <a:off x="0" y="0"/>
            <a:ext cx="4800600" cy="3200400"/>
          </a:xfrm>
          <a:prstGeom prst="rect">
            <a:avLst/>
          </a:prstGeom>
          <a:ln>
            <a:noFill/>
          </a:ln>
          <a:effectLst>
            <a:softEdge rad="112500"/>
          </a:effectLst>
        </p:spPr>
      </p:pic>
      <p:pic>
        <p:nvPicPr>
          <p:cNvPr id="9" name="Picture 8" descr="index.jpg vote.jpg"/>
          <p:cNvPicPr>
            <a:picLocks noChangeAspect="1"/>
          </p:cNvPicPr>
          <p:nvPr/>
        </p:nvPicPr>
        <p:blipFill>
          <a:blip r:embed="rId4" cstate="print"/>
          <a:stretch>
            <a:fillRect/>
          </a:stretch>
        </p:blipFill>
        <p:spPr>
          <a:xfrm>
            <a:off x="0" y="3276600"/>
            <a:ext cx="4724400" cy="3581400"/>
          </a:xfrm>
          <a:prstGeom prst="rect">
            <a:avLst/>
          </a:prstGeom>
          <a:ln>
            <a:noFill/>
          </a:ln>
          <a:effectLst>
            <a:softEdge rad="112500"/>
          </a:effectLst>
        </p:spPr>
      </p:pic>
      <p:sp>
        <p:nvSpPr>
          <p:cNvPr id="5" name="Rectangle 4"/>
          <p:cNvSpPr/>
          <p:nvPr/>
        </p:nvSpPr>
        <p:spPr>
          <a:xfrm>
            <a:off x="4953000" y="0"/>
            <a:ext cx="4191000" cy="6894195"/>
          </a:xfrm>
          <a:prstGeom prst="rect">
            <a:avLst/>
          </a:prstGeom>
        </p:spPr>
        <p:txBody>
          <a:bodyPr wrap="square">
            <a:spAutoFit/>
          </a:bodyPr>
          <a:lstStyle/>
          <a:p>
            <a:r>
              <a:rPr lang="en-US" sz="2800" b="1" dirty="0" smtClean="0"/>
              <a:t>For DRMS – voting rights isn’t just  another program. It’s something we integrate into the activities we already do as part of our mission and commitment to healthier communities and a better society. </a:t>
            </a:r>
          </a:p>
          <a:p>
            <a:endParaRPr lang="en-US" sz="2000" b="1" dirty="0" smtClean="0"/>
          </a:p>
          <a:p>
            <a:endParaRPr lang="en-US" sz="100" b="1" dirty="0" smtClean="0"/>
          </a:p>
          <a:p>
            <a:endParaRPr lang="en-US" sz="100" b="1" dirty="0" smtClean="0"/>
          </a:p>
          <a:p>
            <a:r>
              <a:rPr lang="en-US" sz="2800" b="1" dirty="0" smtClean="0"/>
              <a:t>Informing and encouraging voters with disabilities to take part in their civic life is a first step in helping them realize their voice matters. </a:t>
            </a:r>
            <a:endParaRPr lang="en-US" sz="28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ppt_x</p:attrName>
                                        </p:attrNameLst>
                                      </p:cBhvr>
                                      <p:tavLst>
                                        <p:tav tm="0">
                                          <p:val>
                                            <p:strVal val="#ppt_x"/>
                                          </p:val>
                                        </p:tav>
                                        <p:tav tm="100000">
                                          <p:val>
                                            <p:strVal val="#ppt_x"/>
                                          </p:val>
                                        </p:tav>
                                      </p:tavLst>
                                    </p:anim>
                                    <p:anim calcmode="lin" valueType="num">
                                      <p:cBhvr>
                                        <p:cTn id="14"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CC8EA"/>
            </a:gs>
            <a:gs pos="94000">
              <a:srgbClr val="FFFFFF"/>
            </a:gs>
          </a:gsLst>
          <a:lin ang="16200000" scaled="1"/>
          <a:tileRect/>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bg2">
                <a:shade val="45000"/>
                <a:satMod val="135000"/>
              </a:schemeClr>
              <a:prstClr val="white"/>
            </a:duotone>
          </a:blip>
          <a:stretch>
            <a:fillRect/>
          </a:stretch>
        </p:blipFill>
        <p:spPr>
          <a:xfrm>
            <a:off x="-133587" y="0"/>
            <a:ext cx="9440430" cy="6858000"/>
          </a:xfrm>
          <a:prstGeom prst="rect">
            <a:avLst/>
          </a:prstGeom>
        </p:spPr>
      </p:pic>
      <p:sp>
        <p:nvSpPr>
          <p:cNvPr id="3" name="Content Placeholder 2"/>
          <p:cNvSpPr>
            <a:spLocks noGrp="1"/>
          </p:cNvSpPr>
          <p:nvPr>
            <p:ph idx="1"/>
          </p:nvPr>
        </p:nvSpPr>
        <p:spPr>
          <a:xfrm>
            <a:off x="457200" y="3657600"/>
            <a:ext cx="8686799" cy="3048000"/>
          </a:xfrm>
        </p:spPr>
        <p:txBody>
          <a:bodyPr/>
          <a:lstStyle/>
          <a:p>
            <a:pPr marL="0" indent="0">
              <a:buNone/>
            </a:pPr>
            <a:r>
              <a:rPr lang="en-US" dirty="0" smtClean="0">
                <a:latin typeface="Calisto MT" panose="02040603050505030304" pitchFamily="18" charset="0"/>
              </a:rPr>
              <a:t>“No right is more precious in a free country than that of having a voice in the election of those who make the laws under which, as good citizens, we must live.  Other rights, even the most basic, are a losery if the right to vote is undermined!”  - Justice Hugo Black </a:t>
            </a:r>
            <a:endParaRPr lang="en-US" dirty="0">
              <a:latin typeface="Calisto MT" panose="02040603050505030304" pitchFamily="18" charset="0"/>
            </a:endParaRPr>
          </a:p>
        </p:txBody>
      </p:sp>
      <p:sp>
        <p:nvSpPr>
          <p:cNvPr id="2" name="Title 1"/>
          <p:cNvSpPr>
            <a:spLocks noGrp="1"/>
          </p:cNvSpPr>
          <p:nvPr>
            <p:ph type="title"/>
          </p:nvPr>
        </p:nvSpPr>
        <p:spPr>
          <a:xfrm>
            <a:off x="-1" y="76200"/>
            <a:ext cx="9143999" cy="2438400"/>
          </a:xfrm>
        </p:spPr>
        <p:txBody>
          <a:bodyPr>
            <a:noAutofit/>
          </a:bodyPr>
          <a:lstStyle/>
          <a:p>
            <a:r>
              <a:rPr lang="en-US" sz="6000" b="1" dirty="0" smtClean="0">
                <a:effectLst>
                  <a:outerShdw blurRad="38100" dist="38100" dir="2700000" algn="tl">
                    <a:srgbClr val="000000">
                      <a:alpha val="43137"/>
                    </a:srgbClr>
                  </a:outerShdw>
                </a:effectLst>
                <a:latin typeface="Calisto MT" panose="02040603050505030304" pitchFamily="18" charset="0"/>
              </a:rPr>
              <a:t>The right to vote is a </a:t>
            </a:r>
            <a:br>
              <a:rPr lang="en-US" sz="6000" b="1" dirty="0" smtClean="0">
                <a:effectLst>
                  <a:outerShdw blurRad="38100" dist="38100" dir="2700000" algn="tl">
                    <a:srgbClr val="000000">
                      <a:alpha val="43137"/>
                    </a:srgbClr>
                  </a:outerShdw>
                </a:effectLst>
                <a:latin typeface="Calisto MT" panose="02040603050505030304" pitchFamily="18" charset="0"/>
              </a:rPr>
            </a:br>
            <a:r>
              <a:rPr lang="en-US" sz="6000" b="1" dirty="0" smtClean="0">
                <a:effectLst>
                  <a:outerShdw blurRad="38100" dist="38100" dir="2700000" algn="tl">
                    <a:srgbClr val="000000">
                      <a:alpha val="43137"/>
                    </a:srgbClr>
                  </a:outerShdw>
                </a:effectLst>
                <a:latin typeface="Calisto MT" panose="02040603050505030304" pitchFamily="18" charset="0"/>
              </a:rPr>
              <a:t>fundamental liberty right!</a:t>
            </a:r>
            <a:endParaRPr lang="en-US" sz="6000" b="1" dirty="0">
              <a:effectLst>
                <a:outerShdw blurRad="38100" dist="38100" dir="2700000" algn="tl">
                  <a:srgbClr val="000000">
                    <a:alpha val="43137"/>
                  </a:srgbClr>
                </a:outerShdw>
              </a:effectLst>
              <a:latin typeface="Calisto MT" panose="02040603050505030304" pitchFamily="18" charset="0"/>
            </a:endParaRPr>
          </a:p>
        </p:txBody>
      </p:sp>
    </p:spTree>
    <p:extLst>
      <p:ext uri="{BB962C8B-B14F-4D97-AF65-F5344CB8AC3E}">
        <p14:creationId xmlns:p14="http://schemas.microsoft.com/office/powerpoint/2010/main" val="1056526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4000" fill="hold"/>
                                        <p:tgtEl>
                                          <p:spTgt spid="4"/>
                                        </p:tgtEl>
                                        <p:attrNameLst>
                                          <p:attrName>ppt_w</p:attrName>
                                        </p:attrNameLst>
                                      </p:cBhvr>
                                      <p:tavLst>
                                        <p:tav tm="0">
                                          <p:val>
                                            <p:fltVal val="0"/>
                                          </p:val>
                                        </p:tav>
                                        <p:tav tm="100000">
                                          <p:val>
                                            <p:strVal val="#ppt_w"/>
                                          </p:val>
                                        </p:tav>
                                      </p:tavLst>
                                    </p:anim>
                                    <p:anim calcmode="lin" valueType="num">
                                      <p:cBhvr>
                                        <p:cTn id="8" dur="4000" fill="hold"/>
                                        <p:tgtEl>
                                          <p:spTgt spid="4"/>
                                        </p:tgtEl>
                                        <p:attrNameLst>
                                          <p:attrName>ppt_h</p:attrName>
                                        </p:attrNameLst>
                                      </p:cBhvr>
                                      <p:tavLst>
                                        <p:tav tm="0">
                                          <p:val>
                                            <p:fltVal val="0"/>
                                          </p:val>
                                        </p:tav>
                                        <p:tav tm="100000">
                                          <p:val>
                                            <p:strVal val="#ppt_h"/>
                                          </p:val>
                                        </p:tav>
                                      </p:tavLst>
                                    </p:anim>
                                    <p:anim calcmode="lin" valueType="num">
                                      <p:cBhvr>
                                        <p:cTn id="9" dur="4000" fill="hold"/>
                                        <p:tgtEl>
                                          <p:spTgt spid="4"/>
                                        </p:tgtEl>
                                        <p:attrNameLst>
                                          <p:attrName>style.rotation</p:attrName>
                                        </p:attrNameLst>
                                      </p:cBhvr>
                                      <p:tavLst>
                                        <p:tav tm="0">
                                          <p:val>
                                            <p:fltVal val="90"/>
                                          </p:val>
                                        </p:tav>
                                        <p:tav tm="100000">
                                          <p:val>
                                            <p:fltVal val="0"/>
                                          </p:val>
                                        </p:tav>
                                      </p:tavLst>
                                    </p:anim>
                                    <p:animEffect transition="in" filter="fade">
                                      <p:cBhvr>
                                        <p:cTn id="10"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
              <a:srgbClr val="ACC8EA"/>
            </a:gs>
            <a:gs pos="74000">
              <a:schemeClr val="bg1"/>
            </a:gs>
          </a:gsLst>
          <a:lin ang="2700000" scaled="1"/>
        </a:gradFill>
        <a:effectLst/>
      </p:bgPr>
    </p:bg>
    <p:spTree>
      <p:nvGrpSpPr>
        <p:cNvPr id="1" name=""/>
        <p:cNvGrpSpPr/>
        <p:nvPr/>
      </p:nvGrpSpPr>
      <p:grpSpPr>
        <a:xfrm>
          <a:off x="0" y="0"/>
          <a:ext cx="0" cy="0"/>
          <a:chOff x="0" y="0"/>
          <a:chExt cx="0" cy="0"/>
        </a:xfrm>
      </p:grpSpPr>
      <p:sp>
        <p:nvSpPr>
          <p:cNvPr id="8" name="TextBox 7"/>
          <p:cNvSpPr txBox="1"/>
          <p:nvPr/>
        </p:nvSpPr>
        <p:spPr>
          <a:xfrm>
            <a:off x="7010400" y="6488668"/>
            <a:ext cx="533400" cy="369332"/>
          </a:xfrm>
          <a:prstGeom prst="rect">
            <a:avLst/>
          </a:prstGeom>
          <a:solidFill>
            <a:schemeClr val="bg1"/>
          </a:solidFill>
          <a:ln>
            <a:noFill/>
          </a:ln>
        </p:spPr>
        <p:txBody>
          <a:bodyPr wrap="square" rtlCol="0">
            <a:spAutoFit/>
          </a:bodyPr>
          <a:lstStyle/>
          <a:p>
            <a:endParaRPr lang="en-US" dirty="0"/>
          </a:p>
        </p:txBody>
      </p:sp>
      <p:pic>
        <p:nvPicPr>
          <p:cNvPr id="10" name="Picture 9"/>
          <p:cNvPicPr>
            <a:picLocks noChangeAspect="1"/>
          </p:cNvPicPr>
          <p:nvPr/>
        </p:nvPicPr>
        <p:blipFill>
          <a:blip r:embed="rId3">
            <a:duotone>
              <a:schemeClr val="bg2">
                <a:shade val="45000"/>
                <a:satMod val="135000"/>
              </a:schemeClr>
              <a:prstClr val="white"/>
            </a:duotone>
          </a:blip>
          <a:stretch>
            <a:fillRect/>
          </a:stretch>
        </p:blipFill>
        <p:spPr>
          <a:xfrm>
            <a:off x="-626409" y="0"/>
            <a:ext cx="9789459" cy="6934200"/>
          </a:xfrm>
          <a:prstGeom prst="rect">
            <a:avLst/>
          </a:prstGeom>
        </p:spPr>
      </p:pic>
      <p:sp>
        <p:nvSpPr>
          <p:cNvPr id="11" name="TextBox 10"/>
          <p:cNvSpPr txBox="1"/>
          <p:nvPr/>
        </p:nvSpPr>
        <p:spPr>
          <a:xfrm>
            <a:off x="-303680" y="457200"/>
            <a:ext cx="9144000" cy="5201424"/>
          </a:xfrm>
          <a:prstGeom prst="rect">
            <a:avLst/>
          </a:prstGeom>
          <a:noFill/>
        </p:spPr>
        <p:txBody>
          <a:bodyPr wrap="square" rtlCol="0">
            <a:spAutoFit/>
          </a:bodyPr>
          <a:lstStyle/>
          <a:p>
            <a:pPr algn="ctr"/>
            <a:r>
              <a:rPr lang="en-US" sz="16600" b="1" kern="900" dirty="0" smtClean="0">
                <a:solidFill>
                  <a:schemeClr val="tx2">
                    <a:lumMod val="60000"/>
                    <a:lumOff val="40000"/>
                  </a:schemeClr>
                </a:solidFill>
                <a:effectLst>
                  <a:outerShdw blurRad="38100" dist="38100" dir="2700000" algn="tl">
                    <a:srgbClr val="000000">
                      <a:alpha val="43137"/>
                    </a:srgbClr>
                  </a:outerShdw>
                </a:effectLst>
                <a:latin typeface="Calisto MT" panose="02040603050505030304" pitchFamily="18" charset="0"/>
              </a:rPr>
              <a:t>What is Voting??</a:t>
            </a:r>
            <a:endParaRPr lang="en-US" sz="16600" b="1" kern="900" dirty="0">
              <a:solidFill>
                <a:schemeClr val="tx2">
                  <a:lumMod val="60000"/>
                  <a:lumOff val="40000"/>
                </a:schemeClr>
              </a:solidFill>
              <a:effectLst>
                <a:outerShdw blurRad="38100" dist="38100" dir="2700000" algn="tl">
                  <a:srgbClr val="000000">
                    <a:alpha val="43137"/>
                  </a:srgbClr>
                </a:outerShdw>
              </a:effectLst>
              <a:latin typeface="Calisto MT" panose="02040603050505030304" pitchFamily="18"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3000" fill="hold"/>
                                        <p:tgtEl>
                                          <p:spTgt spid="11"/>
                                        </p:tgtEl>
                                        <p:attrNameLst>
                                          <p:attrName>style.color</p:attrName>
                                        </p:attrNameLst>
                                      </p:cBhvr>
                                      <p:by>
                                        <p:hsl h="0" s="-12549" l="-25098"/>
                                      </p:by>
                                    </p:animClr>
                                    <p:animClr clrSpc="hsl" dir="cw">
                                      <p:cBhvr>
                                        <p:cTn id="7" dur="3000" fill="hold"/>
                                        <p:tgtEl>
                                          <p:spTgt spid="11"/>
                                        </p:tgtEl>
                                        <p:attrNameLst>
                                          <p:attrName>fillcolor</p:attrName>
                                        </p:attrNameLst>
                                      </p:cBhvr>
                                      <p:by>
                                        <p:hsl h="0" s="-12549" l="-25098"/>
                                      </p:by>
                                    </p:animClr>
                                    <p:animClr clrSpc="hsl" dir="cw">
                                      <p:cBhvr>
                                        <p:cTn id="8" dur="3000" fill="hold"/>
                                        <p:tgtEl>
                                          <p:spTgt spid="11"/>
                                        </p:tgtEl>
                                        <p:attrNameLst>
                                          <p:attrName>stroke.color</p:attrName>
                                        </p:attrNameLst>
                                      </p:cBhvr>
                                      <p:by>
                                        <p:hsl h="0" s="-12549" l="-25098"/>
                                      </p:by>
                                    </p:animClr>
                                    <p:set>
                                      <p:cBhvr>
                                        <p:cTn id="9" dur="30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AutoShape 2" descr="https://i.ytimg.com/vi/gnsZe2B-jyM/maxresdefault.jpg"/>
          <p:cNvSpPr>
            <a:spLocks noChangeAspect="1" noChangeArrowheads="1"/>
          </p:cNvSpPr>
          <p:nvPr/>
        </p:nvSpPr>
        <p:spPr bwMode="auto">
          <a:xfrm>
            <a:off x="155575" y="-2232025"/>
            <a:ext cx="8286750" cy="46577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4111431" y="3459660"/>
            <a:ext cx="4987823" cy="3322140"/>
          </a:xfrm>
          <a:prstGeom prst="rect">
            <a:avLst/>
          </a:prstGeom>
          <a:ln>
            <a:noFill/>
          </a:ln>
          <a:effectLst>
            <a:softEdge rad="112500"/>
          </a:effectLst>
        </p:spPr>
      </p:pic>
      <p:pic>
        <p:nvPicPr>
          <p:cNvPr id="11" name="Picture 10"/>
          <p:cNvPicPr>
            <a:picLocks noChangeAspect="1"/>
          </p:cNvPicPr>
          <p:nvPr/>
        </p:nvPicPr>
        <p:blipFill>
          <a:blip r:embed="rId4"/>
          <a:stretch>
            <a:fillRect/>
          </a:stretch>
        </p:blipFill>
        <p:spPr>
          <a:xfrm>
            <a:off x="155575" y="96837"/>
            <a:ext cx="4953000" cy="3298698"/>
          </a:xfrm>
          <a:prstGeom prst="rect">
            <a:avLst/>
          </a:prstGeom>
          <a:ln>
            <a:noFill/>
          </a:ln>
          <a:effectLst>
            <a:softEdge rad="112500"/>
          </a:effectLst>
        </p:spPr>
      </p:pic>
      <p:sp>
        <p:nvSpPr>
          <p:cNvPr id="12" name="TextBox 11"/>
          <p:cNvSpPr txBox="1"/>
          <p:nvPr/>
        </p:nvSpPr>
        <p:spPr>
          <a:xfrm>
            <a:off x="5334000" y="453524"/>
            <a:ext cx="3765254" cy="2862322"/>
          </a:xfrm>
          <a:prstGeom prst="rect">
            <a:avLst/>
          </a:prstGeom>
          <a:noFill/>
        </p:spPr>
        <p:txBody>
          <a:bodyPr wrap="square" rtlCol="0">
            <a:spAutoFit/>
          </a:bodyPr>
          <a:lstStyle/>
          <a:p>
            <a:r>
              <a:rPr lang="en-US" dirty="0">
                <a:latin typeface="Calisto MT" panose="02040603050505030304" pitchFamily="18" charset="0"/>
              </a:rPr>
              <a:t>-</a:t>
            </a:r>
            <a:r>
              <a:rPr lang="en-US" dirty="0" smtClean="0">
                <a:latin typeface="Calisto MT" panose="02040603050505030304" pitchFamily="18" charset="0"/>
              </a:rPr>
              <a:t>We vote privately and independently.  -Some people mark paper ballots and slide them in a box. </a:t>
            </a:r>
            <a:br>
              <a:rPr lang="en-US" dirty="0" smtClean="0">
                <a:latin typeface="Calisto MT" panose="02040603050505030304" pitchFamily="18" charset="0"/>
              </a:rPr>
            </a:br>
            <a:r>
              <a:rPr lang="en-US" dirty="0" smtClean="0">
                <a:latin typeface="Calisto MT" panose="02040603050505030304" pitchFamily="18" charset="0"/>
              </a:rPr>
              <a:t>-Some people vote using the computer touch screens. </a:t>
            </a:r>
            <a:br>
              <a:rPr lang="en-US" dirty="0" smtClean="0">
                <a:latin typeface="Calisto MT" panose="02040603050505030304" pitchFamily="18" charset="0"/>
              </a:rPr>
            </a:br>
            <a:r>
              <a:rPr lang="en-US" dirty="0" smtClean="0">
                <a:latin typeface="Calisto MT" panose="02040603050505030304" pitchFamily="18" charset="0"/>
              </a:rPr>
              <a:t>-Some people vote with a paper ballot then feed it into a scanner.</a:t>
            </a:r>
            <a:br>
              <a:rPr lang="en-US" dirty="0" smtClean="0">
                <a:latin typeface="Calisto MT" panose="02040603050505030304" pitchFamily="18" charset="0"/>
              </a:rPr>
            </a:br>
            <a:r>
              <a:rPr lang="en-US" dirty="0" smtClean="0">
                <a:latin typeface="Calisto MT" panose="02040603050505030304" pitchFamily="18" charset="0"/>
              </a:rPr>
              <a:t>-Voting is a way to document your choice. </a:t>
            </a:r>
            <a:endParaRPr lang="en-US" dirty="0">
              <a:latin typeface="Calisto MT" panose="02040603050505030304" pitchFamily="18" charset="0"/>
            </a:endParaRPr>
          </a:p>
        </p:txBody>
      </p:sp>
      <p:sp>
        <p:nvSpPr>
          <p:cNvPr id="14" name="TextBox 13"/>
          <p:cNvSpPr txBox="1"/>
          <p:nvPr/>
        </p:nvSpPr>
        <p:spPr>
          <a:xfrm>
            <a:off x="155575" y="3966568"/>
            <a:ext cx="3505200" cy="2554545"/>
          </a:xfrm>
          <a:prstGeom prst="rect">
            <a:avLst/>
          </a:prstGeom>
          <a:noFill/>
        </p:spPr>
        <p:txBody>
          <a:bodyPr wrap="square" rtlCol="0">
            <a:spAutoFit/>
          </a:bodyPr>
          <a:lstStyle/>
          <a:p>
            <a:r>
              <a:rPr lang="en-US" sz="2000" dirty="0" smtClean="0">
                <a:latin typeface="Calisto MT" panose="02040603050505030304" pitchFamily="18" charset="0"/>
              </a:rPr>
              <a:t>Curb side voting</a:t>
            </a:r>
            <a:br>
              <a:rPr lang="en-US" sz="2000" dirty="0" smtClean="0">
                <a:latin typeface="Calisto MT" panose="02040603050505030304" pitchFamily="18" charset="0"/>
              </a:rPr>
            </a:br>
            <a:r>
              <a:rPr lang="en-US" sz="2000" dirty="0" smtClean="0">
                <a:latin typeface="Calisto MT" panose="02040603050505030304" pitchFamily="18" charset="0"/>
              </a:rPr>
              <a:t/>
            </a:r>
            <a:br>
              <a:rPr lang="en-US" sz="2000" dirty="0" smtClean="0">
                <a:latin typeface="Calisto MT" panose="02040603050505030304" pitchFamily="18" charset="0"/>
              </a:rPr>
            </a:br>
            <a:r>
              <a:rPr lang="en-US" sz="2000" dirty="0" smtClean="0">
                <a:latin typeface="Calisto MT" panose="02040603050505030304" pitchFamily="18" charset="0"/>
              </a:rPr>
              <a:t>accessible machines </a:t>
            </a:r>
            <a:br>
              <a:rPr lang="en-US" sz="2000" dirty="0" smtClean="0">
                <a:latin typeface="Calisto MT" panose="02040603050505030304" pitchFamily="18" charset="0"/>
              </a:rPr>
            </a:br>
            <a:r>
              <a:rPr lang="en-US" sz="2000" dirty="0" smtClean="0">
                <a:latin typeface="Calisto MT" panose="02040603050505030304" pitchFamily="18" charset="0"/>
              </a:rPr>
              <a:t/>
            </a:r>
            <a:br>
              <a:rPr lang="en-US" sz="2000" dirty="0" smtClean="0">
                <a:latin typeface="Calisto MT" panose="02040603050505030304" pitchFamily="18" charset="0"/>
              </a:rPr>
            </a:br>
            <a:r>
              <a:rPr lang="en-US" sz="2000" dirty="0" smtClean="0">
                <a:latin typeface="Calisto MT" panose="02040603050505030304" pitchFamily="18" charset="0"/>
              </a:rPr>
              <a:t>absentee ballots</a:t>
            </a:r>
          </a:p>
          <a:p>
            <a:endParaRPr lang="en-US" sz="2000" dirty="0">
              <a:latin typeface="Calisto MT" panose="02040603050505030304" pitchFamily="18" charset="0"/>
            </a:endParaRPr>
          </a:p>
          <a:p>
            <a:r>
              <a:rPr lang="en-US" sz="2000" dirty="0" smtClean="0">
                <a:latin typeface="Calisto MT" panose="02040603050505030304" pitchFamily="18" charset="0"/>
              </a:rPr>
              <a:t>voting on computer and by phone for other things</a:t>
            </a:r>
            <a:endParaRPr lang="en-US" sz="2000" dirty="0">
              <a:latin typeface="Calisto MT" panose="02040603050505030304" pitchFamily="18" charset="0"/>
            </a:endParaRPr>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312332"/>
            <a:ext cx="4876800" cy="5621867"/>
          </a:xfrm>
          <a:gradFill flip="none" rotWithShape="1">
            <a:gsLst>
              <a:gs pos="0">
                <a:srgbClr val="A8C6EA">
                  <a:tint val="66000"/>
                  <a:satMod val="160000"/>
                </a:srgbClr>
              </a:gs>
              <a:gs pos="50000">
                <a:srgbClr val="A8C6EA">
                  <a:tint val="44500"/>
                  <a:satMod val="160000"/>
                </a:srgbClr>
              </a:gs>
              <a:gs pos="100000">
                <a:srgbClr val="A8C6EA">
                  <a:tint val="23500"/>
                  <a:satMod val="160000"/>
                </a:srgbClr>
              </a:gs>
            </a:gsLst>
            <a:lin ang="16200000" scaled="1"/>
            <a:tileRect/>
          </a:gradFill>
          <a:effectLst>
            <a:innerShdw blurRad="63500" dist="50800" dir="8100000">
              <a:prstClr val="black">
                <a:alpha val="50000"/>
              </a:prstClr>
            </a:innerShdw>
          </a:effectLst>
        </p:spPr>
        <p:txBody>
          <a:bodyPr>
            <a:normAutofit fontScale="92500" lnSpcReduction="10000"/>
          </a:bodyPr>
          <a:lstStyle/>
          <a:p>
            <a:pPr algn="ctr">
              <a:buNone/>
            </a:pPr>
            <a:endParaRPr lang="en-US" sz="2400" dirty="0" smtClean="0">
              <a:effectLst/>
            </a:endParaRPr>
          </a:p>
          <a:p>
            <a:pPr algn="ctr">
              <a:buNone/>
            </a:pPr>
            <a:r>
              <a:rPr lang="en-US" sz="4400" dirty="0" smtClean="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entaur" panose="02030504050205020304" pitchFamily="18" charset="0"/>
              </a:rPr>
              <a:t>DISABILITY RIGHTS MISSISSIPPI (DRMS) is a private, non-profit corporation established to </a:t>
            </a:r>
            <a:r>
              <a:rPr lang="en-US" sz="4800" dirty="0" smtClean="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entaur" panose="02030504050205020304" pitchFamily="18" charset="0"/>
              </a:rPr>
              <a:t>protect</a:t>
            </a:r>
            <a:r>
              <a:rPr lang="en-US" sz="4400" dirty="0" smtClean="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entaur" panose="02030504050205020304" pitchFamily="18" charset="0"/>
              </a:rPr>
              <a:t> and </a:t>
            </a:r>
            <a:r>
              <a:rPr lang="en-US" sz="4800" dirty="0" smtClean="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entaur" panose="02030504050205020304" pitchFamily="18" charset="0"/>
              </a:rPr>
              <a:t>advocate for</a:t>
            </a:r>
            <a:r>
              <a:rPr lang="en-US" sz="4400" dirty="0" smtClean="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entaur" panose="02030504050205020304" pitchFamily="18" charset="0"/>
              </a:rPr>
              <a:t> the rights of individuals with disabilities.  </a:t>
            </a:r>
          </a:p>
          <a:p>
            <a:endParaRPr lang="en-US" dirty="0">
              <a:effectLst/>
            </a:endParaRPr>
          </a:p>
        </p:txBody>
      </p:sp>
      <p:pic>
        <p:nvPicPr>
          <p:cNvPr id="4" name="Picture 2" descr="C:\Documents and Settings\amaclaine\Desktop\DRMS-F.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62200" y="152400"/>
            <a:ext cx="4373225" cy="990600"/>
          </a:xfrm>
          <a:prstGeom prst="rect">
            <a:avLst/>
          </a:prstGeom>
          <a:noFill/>
        </p:spPr>
      </p:pic>
      <p:sp>
        <p:nvSpPr>
          <p:cNvPr id="5" name="Content Placeholder 2"/>
          <p:cNvSpPr txBox="1">
            <a:spLocks/>
          </p:cNvSpPr>
          <p:nvPr/>
        </p:nvSpPr>
        <p:spPr>
          <a:xfrm>
            <a:off x="4800600" y="1312333"/>
            <a:ext cx="4343400" cy="5545666"/>
          </a:xfrm>
          <a:prstGeom prst="rect">
            <a:avLst/>
          </a:prstGeom>
          <a:ln>
            <a:solidFill>
              <a:schemeClr val="accent1"/>
            </a:solidFill>
          </a:ln>
        </p:spPr>
        <p:txBody>
          <a:bodyPr vert="horz" lIns="91440" tIns="45720" rIns="91440" bIns="45720" rtlCol="0">
            <a:normAutofit fontScale="25000" lnSpcReduction="20000"/>
            <a:scene3d>
              <a:camera prst="orthographicFront"/>
              <a:lightRig rig="threePt" dir="t"/>
            </a:scene3d>
            <a:sp3d extrusionH="57150">
              <a:bevelT w="38100" h="38100"/>
            </a:sp3d>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sz="8400" dirty="0" smtClean="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entaur" panose="02030504050205020304" pitchFamily="18" charset="0"/>
              </a:rPr>
              <a:t/>
            </a:r>
            <a:br>
              <a:rPr lang="en-US" sz="8400" dirty="0" smtClean="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entaur" panose="02030504050205020304" pitchFamily="18" charset="0"/>
              </a:rPr>
            </a:br>
            <a:r>
              <a:rPr lang="en-US" sz="15600" dirty="0" smtClean="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alisto MT" panose="02040603050505030304" pitchFamily="18" charset="0"/>
              </a:rPr>
              <a:t>DRMS is </a:t>
            </a:r>
            <a:r>
              <a:rPr lang="en-US" sz="15600" dirty="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alisto MT" panose="02040603050505030304" pitchFamily="18" charset="0"/>
              </a:rPr>
              <a:t>independent of any agency, organization, or governmental unit providing treatment, services or habilitation to individuals with disabilities. </a:t>
            </a:r>
            <a:r>
              <a:rPr lang="en-US" sz="16000" dirty="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alisto MT" panose="02040603050505030304" pitchFamily="18" charset="0"/>
              </a:rPr>
              <a:t/>
            </a:r>
            <a:br>
              <a:rPr lang="en-US" sz="16000" dirty="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alisto MT" panose="02040603050505030304" pitchFamily="18" charset="0"/>
              </a:rPr>
            </a:br>
            <a:endParaRPr lang="en-US" sz="16000" dirty="0">
              <a:ln w="19050">
                <a:solidFill>
                  <a:schemeClr val="tx2">
                    <a:lumMod val="50000"/>
                  </a:schemeClr>
                </a:solidFill>
              </a:ln>
              <a:solidFill>
                <a:schemeClr val="tx2">
                  <a:lumMod val="75000"/>
                </a:schemeClr>
              </a:solidFill>
              <a:effectLst>
                <a:outerShdw blurRad="38100" dist="38100" dir="2700000" algn="tl">
                  <a:srgbClr val="000000">
                    <a:alpha val="43137"/>
                  </a:srgbClr>
                </a:outerShdw>
              </a:effectLst>
              <a:latin typeface="Calisto MT" panose="02040603050505030304" pitchFamily="18" charset="0"/>
            </a:endParaRPr>
          </a:p>
          <a:p>
            <a:pPr algn="ctr">
              <a:buFont typeface="Arial" pitchFamily="34" charset="0"/>
              <a:buNone/>
            </a:pPr>
            <a:endParaRPr lang="en-US" sz="900" dirty="0" smtClean="0"/>
          </a:p>
          <a:p>
            <a:pPr algn="ctr">
              <a:buFont typeface="Arial" pitchFamily="34" charset="0"/>
              <a:buNone/>
            </a:pPr>
            <a:r>
              <a:rPr lang="en-US" dirty="0" smtClean="0"/>
              <a:t>  </a:t>
            </a:r>
            <a:endParaRPr lang="en-US" sz="3600" b="1" dirty="0" smtClean="0">
              <a:solidFill>
                <a:schemeClr val="tx2">
                  <a:lumMod val="60000"/>
                  <a:lumOff val="40000"/>
                </a:schemeClr>
              </a:solidFill>
            </a:endParaRPr>
          </a:p>
          <a:p>
            <a:endParaRPr lang="en-US" dirty="0"/>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5" y="1606689"/>
            <a:ext cx="8962545" cy="3422511"/>
          </a:xfrm>
          <a:prstGeom prst="rect">
            <a:avLst/>
          </a:prstGeom>
        </p:spPr>
      </p:pic>
    </p:spTree>
    <p:extLst>
      <p:ext uri="{BB962C8B-B14F-4D97-AF65-F5344CB8AC3E}">
        <p14:creationId xmlns:p14="http://schemas.microsoft.com/office/powerpoint/2010/main" val="514178190"/>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5801" y="-495300"/>
            <a:ext cx="10617199" cy="7962900"/>
          </a:xfrm>
          <a:prstGeom prst="rect">
            <a:avLst/>
          </a:prstGeom>
        </p:spPr>
      </p:pic>
      <p:pic>
        <p:nvPicPr>
          <p:cNvPr id="3" name="Picture 2"/>
          <p:cNvPicPr>
            <a:picLocks noChangeAspect="1"/>
          </p:cNvPicPr>
          <p:nvPr/>
        </p:nvPicPr>
        <p:blipFill>
          <a:blip r:embed="rId4"/>
          <a:stretch>
            <a:fillRect/>
          </a:stretch>
        </p:blipFill>
        <p:spPr>
          <a:xfrm>
            <a:off x="8001000" y="5638800"/>
            <a:ext cx="2017951" cy="1646063"/>
          </a:xfrm>
          <a:prstGeom prst="rect">
            <a:avLst/>
          </a:prstGeom>
        </p:spPr>
      </p:pic>
    </p:spTree>
    <p:extLst>
      <p:ext uri="{BB962C8B-B14F-4D97-AF65-F5344CB8AC3E}">
        <p14:creationId xmlns:p14="http://schemas.microsoft.com/office/powerpoint/2010/main" val="151182616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968"/>
            <a:ext cx="9140045" cy="6860968"/>
          </a:xfrm>
          <a:prstGeom prst="rect">
            <a:avLst/>
          </a:prstGeom>
        </p:spPr>
      </p:pic>
      <p:sp>
        <p:nvSpPr>
          <p:cNvPr id="3" name="TextBox 2"/>
          <p:cNvSpPr txBox="1"/>
          <p:nvPr/>
        </p:nvSpPr>
        <p:spPr>
          <a:xfrm>
            <a:off x="4648200" y="211251"/>
            <a:ext cx="4814711" cy="6432530"/>
          </a:xfrm>
          <a:prstGeom prst="rect">
            <a:avLst/>
          </a:prstGeom>
          <a:noFill/>
        </p:spPr>
        <p:txBody>
          <a:bodyPr wrap="square" rtlCol="0">
            <a:spAutoFit/>
          </a:bodyPr>
          <a:lstStyle/>
          <a:p>
            <a:r>
              <a:rPr lang="en-US" sz="10300" b="1" dirty="0" smtClean="0">
                <a:solidFill>
                  <a:schemeClr val="bg1"/>
                </a:solidFill>
                <a:effectLst>
                  <a:outerShdw blurRad="38100" dist="101600" dir="2700000" algn="tl">
                    <a:srgbClr val="000000">
                      <a:alpha val="43137"/>
                    </a:srgbClr>
                  </a:outerShdw>
                </a:effectLst>
                <a:latin typeface="Calisto MT" panose="02040603050505030304" pitchFamily="18" charset="0"/>
              </a:rPr>
              <a:t>HO</a:t>
            </a:r>
            <a:r>
              <a:rPr lang="en-US" sz="10300" b="1" dirty="0" smtClean="0">
                <a:ln>
                  <a:solidFill>
                    <a:schemeClr val="bg1">
                      <a:lumMod val="65000"/>
                    </a:schemeClr>
                  </a:solidFill>
                </a:ln>
                <a:solidFill>
                  <a:schemeClr val="bg1"/>
                </a:solidFill>
                <a:effectLst>
                  <a:outerShdw blurRad="38100" dist="101600" dir="2700000" algn="tl">
                    <a:srgbClr val="000000">
                      <a:alpha val="43137"/>
                    </a:srgbClr>
                  </a:outerShdw>
                </a:effectLst>
                <a:latin typeface="Calisto MT" panose="02040603050505030304" pitchFamily="18" charset="0"/>
              </a:rPr>
              <a:t>W</a:t>
            </a:r>
            <a:r>
              <a:rPr lang="en-US" sz="10300" b="1" dirty="0" smtClean="0">
                <a:solidFill>
                  <a:schemeClr val="bg1"/>
                </a:solidFill>
                <a:effectLst>
                  <a:outerShdw blurRad="38100" dist="38100" dir="2700000" algn="tl">
                    <a:srgbClr val="000000">
                      <a:alpha val="43137"/>
                    </a:srgbClr>
                  </a:outerShdw>
                </a:effectLst>
                <a:latin typeface="Calisto MT" panose="02040603050505030304" pitchFamily="18" charset="0"/>
              </a:rPr>
              <a:t> DO YOU VOTE?</a:t>
            </a:r>
            <a:endParaRPr lang="en-US" sz="10300" b="1" dirty="0">
              <a:solidFill>
                <a:schemeClr val="bg1"/>
              </a:solidFill>
              <a:effectLst>
                <a:outerShdw blurRad="38100" dist="38100" dir="2700000" algn="tl">
                  <a:srgbClr val="000000">
                    <a:alpha val="43137"/>
                  </a:srgbClr>
                </a:outerShdw>
              </a:effectLst>
              <a:latin typeface="Calisto MT" panose="02040603050505030304" pitchFamily="18" charset="0"/>
            </a:endParaRPr>
          </a:p>
        </p:txBody>
      </p:sp>
    </p:spTree>
    <p:extLst>
      <p:ext uri="{BB962C8B-B14F-4D97-AF65-F5344CB8AC3E}">
        <p14:creationId xmlns:p14="http://schemas.microsoft.com/office/powerpoint/2010/main" val="1843447844"/>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0"/>
            <a:ext cx="9144000" cy="6858000"/>
          </a:xfrm>
          <a:gradFill flip="none" rotWithShape="1">
            <a:gsLst>
              <a:gs pos="28000">
                <a:srgbClr val="ACC8EA"/>
              </a:gs>
              <a:gs pos="100000">
                <a:srgbClr val="FFFFFF"/>
              </a:gs>
            </a:gsLst>
            <a:lin ang="5400000" scaled="1"/>
            <a:tileRect/>
          </a:gradFill>
        </p:spPr>
        <p:txBody>
          <a:bodyPr>
            <a:normAutofit/>
            <a:scene3d>
              <a:camera prst="orthographicFront"/>
              <a:lightRig rig="threePt" dir="t"/>
            </a:scene3d>
            <a:sp3d extrusionH="57150">
              <a:bevelT w="38100" h="38100"/>
            </a:sp3d>
          </a:bodyPr>
          <a:lstStyle/>
          <a:p>
            <a:pPr>
              <a:lnSpc>
                <a:spcPct val="150000"/>
              </a:lnSpc>
              <a:buNone/>
            </a:pPr>
            <a:endParaRPr lang="en-US" b="1"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42436"/>
            <a:ext cx="4343400" cy="2345435"/>
          </a:xfrm>
          <a:prstGeom prst="rect">
            <a:avLst/>
          </a:prstGeom>
          <a:ln>
            <a:noFill/>
          </a:ln>
          <a:effectLst>
            <a:softEdge rad="112500"/>
          </a:effectLst>
        </p:spPr>
      </p:pic>
      <p:sp>
        <p:nvSpPr>
          <p:cNvPr id="4" name="TextBox 3"/>
          <p:cNvSpPr txBox="1"/>
          <p:nvPr/>
        </p:nvSpPr>
        <p:spPr>
          <a:xfrm>
            <a:off x="228600" y="2620073"/>
            <a:ext cx="867551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You must register to vote at least 30 days before election day!</a:t>
            </a:r>
          </a:p>
          <a:p>
            <a:pPr marL="285750" indent="-285750">
              <a:buFont typeface="Arial" panose="020B0604020202020204" pitchFamily="34" charset="0"/>
              <a:buChar char="•"/>
            </a:pPr>
            <a:r>
              <a:rPr lang="en-US" sz="2400" dirty="0"/>
              <a:t>Go to:  </a:t>
            </a:r>
            <a:r>
              <a:rPr lang="en-US" sz="2400" u="sng" dirty="0">
                <a:hlinkClick r:id="rId4"/>
              </a:rPr>
              <a:t>http://</a:t>
            </a:r>
            <a:r>
              <a:rPr lang="en-US" sz="2400" u="sng" dirty="0" smtClean="0">
                <a:hlinkClick r:id="rId4"/>
              </a:rPr>
              <a:t>www.sos.ms.gov/Vote/Pages/default.aspx</a:t>
            </a:r>
            <a:r>
              <a:rPr lang="en-US" sz="2400" u="sng" dirty="0" smtClean="0"/>
              <a:t> </a:t>
            </a:r>
          </a:p>
          <a:p>
            <a:pPr marL="285750" indent="-285750">
              <a:buFont typeface="Arial" panose="020B0604020202020204" pitchFamily="34" charset="0"/>
              <a:buChar char="•"/>
            </a:pPr>
            <a:r>
              <a:rPr lang="en-US" sz="2400" dirty="0" smtClean="0"/>
              <a:t>Call your local circuit clerk’s office</a:t>
            </a:r>
          </a:p>
          <a:p>
            <a:pPr marL="285750" indent="-285750">
              <a:buFont typeface="Arial" panose="020B0604020202020204" pitchFamily="34" charset="0"/>
              <a:buChar char="•"/>
            </a:pPr>
            <a:r>
              <a:rPr lang="en-US" sz="2400" dirty="0" smtClean="0"/>
              <a:t>Call DRMS and we can help – 1-800-772-4057</a:t>
            </a:r>
          </a:p>
          <a:p>
            <a:pPr marL="285750" indent="-285750">
              <a:buFont typeface="Arial" panose="020B0604020202020204" pitchFamily="34" charset="0"/>
              <a:buChar char="•"/>
            </a:pPr>
            <a:r>
              <a:rPr lang="en-US" sz="2400" dirty="0" smtClean="0"/>
              <a:t>Register here with us today! We have forms and will mail in for you!</a:t>
            </a:r>
          </a:p>
          <a:p>
            <a:pPr marL="285750" indent="-285750">
              <a:buFont typeface="Arial" panose="020B0604020202020204" pitchFamily="34" charset="0"/>
              <a:buChar char="•"/>
            </a:pPr>
            <a:endParaRPr lang="en-US" sz="2400" dirty="0"/>
          </a:p>
        </p:txBody>
      </p:sp>
      <p:sp>
        <p:nvSpPr>
          <p:cNvPr id="7" name="TextBox 6"/>
          <p:cNvSpPr txBox="1"/>
          <p:nvPr/>
        </p:nvSpPr>
        <p:spPr>
          <a:xfrm>
            <a:off x="228600" y="5297659"/>
            <a:ext cx="8915400" cy="1631216"/>
          </a:xfrm>
          <a:prstGeom prst="rect">
            <a:avLst/>
          </a:prstGeom>
          <a:noFill/>
        </p:spPr>
        <p:txBody>
          <a:bodyPr wrap="square" rtlCol="0">
            <a:spAutoFit/>
          </a:bodyPr>
          <a:lstStyle/>
          <a:p>
            <a:r>
              <a:rPr lang="en-US" sz="2400" b="1" dirty="0">
                <a:solidFill>
                  <a:srgbClr val="C00000"/>
                </a:solidFill>
                <a:latin typeface="Arial" panose="020B0604020202020204" pitchFamily="34" charset="0"/>
              </a:rPr>
              <a:t>PRIMARY ELECTION </a:t>
            </a:r>
            <a:r>
              <a:rPr lang="en-US" sz="2400" b="1" dirty="0" smtClean="0">
                <a:solidFill>
                  <a:srgbClr val="C00000"/>
                </a:solidFill>
                <a:latin typeface="Arial" panose="020B0604020202020204" pitchFamily="34" charset="0"/>
              </a:rPr>
              <a:t>DAY for </a:t>
            </a:r>
            <a:r>
              <a:rPr lang="en-US" sz="2400" b="1" dirty="0">
                <a:solidFill>
                  <a:srgbClr val="C00000"/>
                </a:solidFill>
                <a:latin typeface="Arial" panose="020B0604020202020204" pitchFamily="34" charset="0"/>
              </a:rPr>
              <a:t>Statewide, State District, Legislative, </a:t>
            </a:r>
            <a:r>
              <a:rPr lang="en-US" sz="2800" b="1" dirty="0">
                <a:solidFill>
                  <a:srgbClr val="C00000"/>
                </a:solidFill>
                <a:latin typeface="Arial" panose="020B0604020202020204" pitchFamily="34" charset="0"/>
              </a:rPr>
              <a:t>County</a:t>
            </a:r>
            <a:r>
              <a:rPr lang="en-US" sz="2400" b="1" dirty="0">
                <a:solidFill>
                  <a:srgbClr val="C00000"/>
                </a:solidFill>
                <a:latin typeface="Arial" panose="020B0604020202020204" pitchFamily="34" charset="0"/>
              </a:rPr>
              <a:t> and County District Offices. Polling places open from 7:00 a.m. until 7:00 p.m. (Miss. Code Ann. § 23-15-1031)</a:t>
            </a:r>
            <a:endParaRPr lang="en-US" sz="2400" b="1" dirty="0">
              <a:solidFill>
                <a:srgbClr val="C0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100" y="-439838"/>
            <a:ext cx="9947099" cy="7450238"/>
          </a:xfrm>
          <a:prstGeom prst="rect">
            <a:avLst/>
          </a:prstGeom>
        </p:spPr>
      </p:pic>
      <p:sp>
        <p:nvSpPr>
          <p:cNvPr id="3" name="TextBox 2"/>
          <p:cNvSpPr txBox="1"/>
          <p:nvPr/>
        </p:nvSpPr>
        <p:spPr>
          <a:xfrm>
            <a:off x="6373792" y="3505200"/>
            <a:ext cx="685800" cy="523220"/>
          </a:xfrm>
          <a:prstGeom prst="rect">
            <a:avLst/>
          </a:prstGeom>
          <a:noFill/>
        </p:spPr>
        <p:txBody>
          <a:bodyPr wrap="square" rtlCol="0">
            <a:spAutoFit/>
          </a:bodyPr>
          <a:lstStyle/>
          <a:p>
            <a:r>
              <a:rPr lang="en-US" sz="2800" b="1" dirty="0" smtClean="0">
                <a:latin typeface="Calisto MT" panose="02040603050505030304" pitchFamily="18" charset="0"/>
              </a:rPr>
              <a:t>30</a:t>
            </a:r>
            <a:endParaRPr lang="en-US" sz="2800" b="1" dirty="0">
              <a:latin typeface="Calisto MT" panose="02040603050505030304" pitchFamily="18" charset="0"/>
            </a:endParaRPr>
          </a:p>
        </p:txBody>
      </p:sp>
      <p:sp>
        <p:nvSpPr>
          <p:cNvPr id="6" name="TextBox 5"/>
          <p:cNvSpPr txBox="1"/>
          <p:nvPr/>
        </p:nvSpPr>
        <p:spPr>
          <a:xfrm>
            <a:off x="6362700" y="1420300"/>
            <a:ext cx="2705100" cy="1676400"/>
          </a:xfrm>
          <a:prstGeom prst="rect">
            <a:avLst/>
          </a:prstGeom>
          <a:solidFill>
            <a:schemeClr val="bg1"/>
          </a:solidFill>
        </p:spPr>
        <p:txBody>
          <a:bodyPr wrap="square" rtlCol="0">
            <a:spAutoFit/>
          </a:bodyPr>
          <a:lstStyle/>
          <a:p>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2799" y="1420300"/>
            <a:ext cx="1905000" cy="1767412"/>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7048500" y="5194146"/>
            <a:ext cx="2506400" cy="2506400"/>
          </a:xfrm>
          <a:prstGeom prst="rect">
            <a:avLst/>
          </a:prstGeom>
        </p:spPr>
      </p:pic>
    </p:spTree>
    <p:extLst>
      <p:ext uri="{BB962C8B-B14F-4D97-AF65-F5344CB8AC3E}">
        <p14:creationId xmlns:p14="http://schemas.microsoft.com/office/powerpoint/2010/main" val="2173782233"/>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a:noFill/>
          <a:effectLst>
            <a:outerShdw blurRad="50800" dist="38100" dir="10800000" algn="r" rotWithShape="0">
              <a:prstClr val="black">
                <a:alpha val="40000"/>
              </a:prstClr>
            </a:outerShdw>
          </a:effectLst>
        </p:spPr>
        <p:txBody>
          <a:bodyPr>
            <a:normAutofit/>
          </a:bodyPr>
          <a:lstStyle/>
          <a:p>
            <a:pPr algn="ctr">
              <a:spcBef>
                <a:spcPts val="1200"/>
              </a:spcBef>
              <a:buNone/>
            </a:pP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pitchFamily="34" charset="0"/>
              <a:cs typeface="Arial" pitchFamily="34" charset="0"/>
            </a:endParaRPr>
          </a:p>
          <a:p>
            <a:pPr algn="ctr">
              <a:spcBef>
                <a:spcPts val="1200"/>
              </a:spcBef>
              <a:buNone/>
            </a:pP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pitchFamily="34" charset="0"/>
              <a:cs typeface="Arial" pitchFamily="34" charset="0"/>
            </a:endParaRPr>
          </a:p>
        </p:txBody>
      </p:sp>
      <p:pic>
        <p:nvPicPr>
          <p:cNvPr id="5" name="Picture 4" descr="20150629-ada25-610x201.png"/>
          <p:cNvPicPr>
            <a:picLocks noChangeAspect="1"/>
          </p:cNvPicPr>
          <p:nvPr/>
        </p:nvPicPr>
        <p:blipFill>
          <a:blip r:embed="rId3" cstate="print">
            <a:duotone>
              <a:schemeClr val="accent1">
                <a:shade val="45000"/>
                <a:satMod val="135000"/>
              </a:schemeClr>
              <a:prstClr val="white"/>
            </a:duotone>
          </a:blip>
          <a:stretch>
            <a:fillRect/>
          </a:stretch>
        </p:blipFill>
        <p:spPr>
          <a:xfrm>
            <a:off x="2069909" y="5311147"/>
            <a:ext cx="5004182" cy="1676401"/>
          </a:xfrm>
          <a:prstGeom prst="rect">
            <a:avLst/>
          </a:prstGeom>
          <a:ln>
            <a:noFill/>
          </a:ln>
          <a:effectLst>
            <a:softEdge rad="112500"/>
          </a:effectLst>
        </p:spPr>
      </p:pic>
      <p:sp>
        <p:nvSpPr>
          <p:cNvPr id="6" name="TextBox 5"/>
          <p:cNvSpPr txBox="1"/>
          <p:nvPr/>
        </p:nvSpPr>
        <p:spPr>
          <a:xfrm>
            <a:off x="533400" y="-239064"/>
            <a:ext cx="7924800" cy="1569660"/>
          </a:xfrm>
          <a:prstGeom prst="rect">
            <a:avLst/>
          </a:prstGeom>
          <a:noFill/>
        </p:spPr>
        <p:txBody>
          <a:bodyPr wrap="square" rtlCol="0">
            <a:spAutoFit/>
          </a:bodyPr>
          <a:lstStyle/>
          <a:p>
            <a:pPr algn="ctr"/>
            <a:r>
              <a:rPr lang="en-US" sz="8000" b="1" dirty="0" smtClean="0">
                <a:effectLst>
                  <a:outerShdw blurRad="38100" dist="38100" dir="2700000" algn="tl">
                    <a:srgbClr val="000000">
                      <a:alpha val="43137"/>
                    </a:srgbClr>
                  </a:outerShdw>
                </a:effectLst>
                <a:latin typeface="Calisto MT" panose="02040603050505030304" pitchFamily="18" charset="0"/>
              </a:rPr>
              <a:t>What to Expect</a:t>
            </a:r>
            <a:r>
              <a:rPr lang="en-US" sz="9600" b="1" dirty="0" smtClean="0">
                <a:effectLst>
                  <a:outerShdw blurRad="38100" dist="38100" dir="2700000" algn="tl">
                    <a:srgbClr val="000000">
                      <a:alpha val="43137"/>
                    </a:srgbClr>
                  </a:outerShdw>
                </a:effectLst>
                <a:latin typeface="Calisto MT" panose="02040603050505030304" pitchFamily="18" charset="0"/>
              </a:rPr>
              <a:t>?</a:t>
            </a:r>
            <a:endParaRPr lang="en-US" sz="9600" b="1" dirty="0">
              <a:effectLst>
                <a:outerShdw blurRad="38100" dist="38100" dir="2700000" algn="tl">
                  <a:srgbClr val="000000">
                    <a:alpha val="43137"/>
                  </a:srgbClr>
                </a:outerShdw>
              </a:effectLst>
              <a:latin typeface="Calisto MT" panose="02040603050505030304" pitchFamily="18" charset="0"/>
            </a:endParaRPr>
          </a:p>
        </p:txBody>
      </p:sp>
      <p:pic>
        <p:nvPicPr>
          <p:cNvPr id="7" name="Picture 6"/>
          <p:cNvPicPr>
            <a:picLocks noChangeAspect="1"/>
          </p:cNvPicPr>
          <p:nvPr/>
        </p:nvPicPr>
        <p:blipFill>
          <a:blip r:embed="rId4"/>
          <a:stretch>
            <a:fillRect/>
          </a:stretch>
        </p:blipFill>
        <p:spPr>
          <a:xfrm>
            <a:off x="0" y="1383920"/>
            <a:ext cx="9144000" cy="5643834"/>
          </a:xfrm>
          <a:prstGeom prst="rect">
            <a:avLst/>
          </a:prstGeom>
        </p:spPr>
      </p:pic>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55000"/>
          </a:schemeClr>
        </a:solidFill>
        <a:effectLst/>
      </p:bgPr>
    </p:bg>
    <p:spTree>
      <p:nvGrpSpPr>
        <p:cNvPr id="1" name=""/>
        <p:cNvGrpSpPr/>
        <p:nvPr/>
      </p:nvGrpSpPr>
      <p:grpSpPr>
        <a:xfrm>
          <a:off x="0" y="0"/>
          <a:ext cx="0" cy="0"/>
          <a:chOff x="0" y="0"/>
          <a:chExt cx="0" cy="0"/>
        </a:xfrm>
      </p:grpSpPr>
      <p:sp>
        <p:nvSpPr>
          <p:cNvPr id="2" name="TextBox 1"/>
          <p:cNvSpPr txBox="1"/>
          <p:nvPr/>
        </p:nvSpPr>
        <p:spPr>
          <a:xfrm>
            <a:off x="0" y="262184"/>
            <a:ext cx="9144000" cy="1107996"/>
          </a:xfrm>
          <a:prstGeom prst="rect">
            <a:avLst/>
          </a:prstGeom>
          <a:solidFill>
            <a:schemeClr val="bg1"/>
          </a:solidFill>
        </p:spPr>
        <p:txBody>
          <a:bodyPr wrap="square" rtlCol="0">
            <a:spAutoFit/>
          </a:bodyPr>
          <a:lstStyle/>
          <a:p>
            <a:pPr algn="ctr"/>
            <a:r>
              <a:rPr lang="en-US" sz="6600" b="1" dirty="0" smtClean="0">
                <a:solidFill>
                  <a:srgbClr val="C00000"/>
                </a:solidFill>
                <a:effectLst>
                  <a:outerShdw blurRad="38100" dist="38100" dir="2700000" algn="tl">
                    <a:srgbClr val="000000">
                      <a:alpha val="43137"/>
                    </a:srgbClr>
                  </a:outerShdw>
                </a:effectLst>
                <a:latin typeface="Calisto MT" panose="02040603050505030304" pitchFamily="18" charset="0"/>
              </a:rPr>
              <a:t>Make A Plan!</a:t>
            </a:r>
            <a:endParaRPr lang="en-US" sz="6600" b="1" dirty="0">
              <a:solidFill>
                <a:srgbClr val="C00000"/>
              </a:solidFill>
              <a:effectLst>
                <a:outerShdw blurRad="38100" dist="38100" dir="2700000" algn="tl">
                  <a:srgbClr val="000000">
                    <a:alpha val="43137"/>
                  </a:srgbClr>
                </a:outerShdw>
              </a:effectLst>
              <a:latin typeface="Calisto MT" panose="02040603050505030304" pitchFamily="18" charset="0"/>
            </a:endParaRPr>
          </a:p>
        </p:txBody>
      </p:sp>
      <p:sp>
        <p:nvSpPr>
          <p:cNvPr id="4" name="TextBox 3"/>
          <p:cNvSpPr txBox="1"/>
          <p:nvPr/>
        </p:nvSpPr>
        <p:spPr>
          <a:xfrm>
            <a:off x="76200" y="2477543"/>
            <a:ext cx="2743200" cy="1477328"/>
          </a:xfrm>
          <a:prstGeom prst="rect">
            <a:avLst/>
          </a:prstGeom>
          <a:noFill/>
          <a:ln>
            <a:solidFill>
              <a:schemeClr val="tx2">
                <a:lumMod val="20000"/>
                <a:lumOff val="80000"/>
              </a:schemeClr>
            </a:solidFill>
          </a:ln>
        </p:spPr>
        <p:txBody>
          <a:bodyPr wrap="square" rtlCol="0">
            <a:spAutoFit/>
          </a:bodyPr>
          <a:lstStyle/>
          <a:p>
            <a:r>
              <a:rPr lang="en-US" dirty="0" smtClean="0">
                <a:latin typeface="Calisto MT" panose="02040603050505030304" pitchFamily="18" charset="0"/>
              </a:rPr>
              <a:t>Be aware of any deadlines to register to vote and make sure you’ve registered.  Mark your calendar. </a:t>
            </a:r>
            <a:endParaRPr lang="en-US" dirty="0">
              <a:latin typeface="Calisto MT" panose="02040603050505030304" pitchFamily="18" charset="0"/>
            </a:endParaRPr>
          </a:p>
        </p:txBody>
      </p:sp>
      <p:sp>
        <p:nvSpPr>
          <p:cNvPr id="5" name="TextBox 4"/>
          <p:cNvSpPr txBox="1"/>
          <p:nvPr/>
        </p:nvSpPr>
        <p:spPr>
          <a:xfrm>
            <a:off x="3048000" y="2477543"/>
            <a:ext cx="2743200" cy="1477328"/>
          </a:xfrm>
          <a:prstGeom prst="rect">
            <a:avLst/>
          </a:prstGeom>
          <a:noFill/>
          <a:ln>
            <a:solidFill>
              <a:schemeClr val="tx2">
                <a:lumMod val="20000"/>
                <a:lumOff val="80000"/>
              </a:schemeClr>
            </a:solidFill>
          </a:ln>
        </p:spPr>
        <p:txBody>
          <a:bodyPr wrap="square" rtlCol="0">
            <a:spAutoFit/>
          </a:bodyPr>
          <a:lstStyle/>
          <a:p>
            <a:r>
              <a:rPr lang="en-US" dirty="0" smtClean="0">
                <a:latin typeface="Calisto MT" panose="02040603050505030304" pitchFamily="18" charset="0"/>
              </a:rPr>
              <a:t>Familiarize yourself with the candidates and make a list of who you are going to vote for in each race. 	</a:t>
            </a:r>
            <a:endParaRPr lang="en-US" dirty="0">
              <a:latin typeface="Calisto MT" panose="02040603050505030304" pitchFamily="18" charset="0"/>
            </a:endParaRPr>
          </a:p>
        </p:txBody>
      </p:sp>
      <p:sp>
        <p:nvSpPr>
          <p:cNvPr id="6" name="TextBox 5"/>
          <p:cNvSpPr txBox="1"/>
          <p:nvPr/>
        </p:nvSpPr>
        <p:spPr>
          <a:xfrm>
            <a:off x="6019800" y="2477175"/>
            <a:ext cx="2743200" cy="2308324"/>
          </a:xfrm>
          <a:prstGeom prst="rect">
            <a:avLst/>
          </a:prstGeom>
          <a:noFill/>
          <a:ln>
            <a:solidFill>
              <a:schemeClr val="tx2">
                <a:lumMod val="20000"/>
                <a:lumOff val="80000"/>
              </a:schemeClr>
            </a:solidFill>
          </a:ln>
        </p:spPr>
        <p:txBody>
          <a:bodyPr wrap="square" rtlCol="0">
            <a:spAutoFit/>
          </a:bodyPr>
          <a:lstStyle/>
          <a:p>
            <a:r>
              <a:rPr lang="en-US" dirty="0">
                <a:latin typeface="Calisto MT" panose="02040603050505030304" pitchFamily="18" charset="0"/>
              </a:rPr>
              <a:t>Polling places sometimes change, so it’s a good idea to double check yours online. Find out where to vote at http://www.sos.ms.gov/PollingPlace/Pages/default.aspx</a:t>
            </a:r>
          </a:p>
        </p:txBody>
      </p:sp>
      <p:sp>
        <p:nvSpPr>
          <p:cNvPr id="8" name="TextBox 7"/>
          <p:cNvSpPr txBox="1"/>
          <p:nvPr/>
        </p:nvSpPr>
        <p:spPr>
          <a:xfrm>
            <a:off x="90311" y="5288665"/>
            <a:ext cx="2743200" cy="1477328"/>
          </a:xfrm>
          <a:prstGeom prst="rect">
            <a:avLst/>
          </a:prstGeom>
          <a:noFill/>
          <a:ln>
            <a:solidFill>
              <a:schemeClr val="tx2">
                <a:lumMod val="20000"/>
                <a:lumOff val="80000"/>
              </a:schemeClr>
            </a:solidFill>
          </a:ln>
        </p:spPr>
        <p:txBody>
          <a:bodyPr wrap="square" rtlCol="0">
            <a:spAutoFit/>
          </a:bodyPr>
          <a:lstStyle/>
          <a:p>
            <a:r>
              <a:rPr lang="en-US" dirty="0">
                <a:latin typeface="Calisto MT" panose="02040603050505030304" pitchFamily="18" charset="0"/>
              </a:rPr>
              <a:t>H</a:t>
            </a:r>
            <a:r>
              <a:rPr lang="en-US" dirty="0" smtClean="0">
                <a:latin typeface="Calisto MT" panose="02040603050505030304" pitchFamily="18" charset="0"/>
              </a:rPr>
              <a:t>ow will you get there? Make plans for transportation.  The polls will be open from 7am to 7pm. </a:t>
            </a:r>
            <a:endParaRPr lang="en-US" dirty="0">
              <a:latin typeface="Calisto MT" panose="02040603050505030304" pitchFamily="18" charset="0"/>
            </a:endParaRPr>
          </a:p>
        </p:txBody>
      </p:sp>
      <p:pic>
        <p:nvPicPr>
          <p:cNvPr id="9" name="Picture 8"/>
          <p:cNvPicPr>
            <a:picLocks noChangeAspect="1"/>
          </p:cNvPicPr>
          <p:nvPr/>
        </p:nvPicPr>
        <p:blipFill>
          <a:blip r:embed="rId3">
            <a:clrChange>
              <a:clrFrom>
                <a:srgbClr val="000000"/>
              </a:clrFrom>
              <a:clrTo>
                <a:srgbClr val="000000">
                  <a:alpha val="0"/>
                </a:srgbClr>
              </a:clrTo>
            </a:clrChange>
          </a:blip>
          <a:stretch>
            <a:fillRect/>
          </a:stretch>
        </p:blipFill>
        <p:spPr>
          <a:xfrm>
            <a:off x="115710" y="4636838"/>
            <a:ext cx="1066800" cy="685800"/>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76200" y="1616186"/>
            <a:ext cx="1041400" cy="1041400"/>
          </a:xfrm>
          <a:prstGeom prst="rect">
            <a:avLst/>
          </a:prstGeom>
        </p:spPr>
      </p:pic>
      <p:pic>
        <p:nvPicPr>
          <p:cNvPr id="11" name="Picture 1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10089" y="1831622"/>
            <a:ext cx="757577" cy="612054"/>
          </a:xfrm>
          <a:prstGeom prst="rect">
            <a:avLst/>
          </a:prstGeom>
        </p:spPr>
      </p:pic>
      <p:pic>
        <p:nvPicPr>
          <p:cNvPr id="13" name="Picture 12"/>
          <p:cNvPicPr>
            <a:picLocks noChangeAspect="1"/>
          </p:cNvPicPr>
          <p:nvPr/>
        </p:nvPicPr>
        <p:blipFill>
          <a:blip r:embed="rId6">
            <a:clrChange>
              <a:clrFrom>
                <a:srgbClr val="000000"/>
              </a:clrFrom>
              <a:clrTo>
                <a:srgbClr val="000000">
                  <a:alpha val="0"/>
                </a:srgbClr>
              </a:clrTo>
            </a:clrChange>
            <a:duotone>
              <a:prstClr val="black"/>
              <a:schemeClr val="accent3">
                <a:tint val="45000"/>
                <a:satMod val="400000"/>
              </a:schemeClr>
            </a:duotone>
          </a:blip>
          <a:stretch>
            <a:fillRect/>
          </a:stretch>
        </p:blipFill>
        <p:spPr>
          <a:xfrm>
            <a:off x="6019801" y="1670314"/>
            <a:ext cx="990600" cy="987272"/>
          </a:xfrm>
          <a:prstGeom prst="rect">
            <a:avLst/>
          </a:prstGeom>
        </p:spPr>
      </p:pic>
      <p:sp>
        <p:nvSpPr>
          <p:cNvPr id="15" name="TextBox 14"/>
          <p:cNvSpPr txBox="1"/>
          <p:nvPr/>
        </p:nvSpPr>
        <p:spPr>
          <a:xfrm>
            <a:off x="3022600" y="5288665"/>
            <a:ext cx="2743200" cy="1477328"/>
          </a:xfrm>
          <a:prstGeom prst="rect">
            <a:avLst/>
          </a:prstGeom>
          <a:noFill/>
          <a:ln>
            <a:solidFill>
              <a:schemeClr val="tx2">
                <a:lumMod val="20000"/>
                <a:lumOff val="80000"/>
              </a:schemeClr>
            </a:solidFill>
          </a:ln>
        </p:spPr>
        <p:txBody>
          <a:bodyPr wrap="square" rtlCol="0">
            <a:spAutoFit/>
          </a:bodyPr>
          <a:lstStyle/>
          <a:p>
            <a:r>
              <a:rPr lang="en-US" dirty="0" smtClean="0">
                <a:latin typeface="Calisto MT" panose="02040603050505030304" pitchFamily="18" charset="0"/>
              </a:rPr>
              <a:t>Have your ID ready to bring with you.  MS requires photo ID, so you’ll need it to vote. 	</a:t>
            </a:r>
            <a:endParaRPr lang="en-US" dirty="0">
              <a:latin typeface="Calisto MT" panose="02040603050505030304" pitchFamily="18" charset="0"/>
            </a:endParaRPr>
          </a:p>
        </p:txBody>
      </p:sp>
      <p:pic>
        <p:nvPicPr>
          <p:cNvPr id="16" name="Picture 15"/>
          <p:cNvPicPr>
            <a:picLocks noChangeAspect="1"/>
          </p:cNvPicPr>
          <p:nvPr/>
        </p:nvPicPr>
        <p:blipFill>
          <a:blip r:embed="rId7">
            <a:clrChange>
              <a:clrFrom>
                <a:srgbClr val="000000"/>
              </a:clrFrom>
              <a:clrTo>
                <a:srgbClr val="000000">
                  <a:alpha val="0"/>
                </a:srgbClr>
              </a:clrTo>
            </a:clrChange>
          </a:blip>
          <a:stretch>
            <a:fillRect/>
          </a:stretch>
        </p:blipFill>
        <p:spPr>
          <a:xfrm>
            <a:off x="3110089" y="4735834"/>
            <a:ext cx="778934" cy="518964"/>
          </a:xfrm>
          <a:prstGeom prst="rect">
            <a:avLst/>
          </a:prstGeom>
        </p:spPr>
      </p:pic>
      <p:sp>
        <p:nvSpPr>
          <p:cNvPr id="17" name="TextBox 16"/>
          <p:cNvSpPr txBox="1"/>
          <p:nvPr/>
        </p:nvSpPr>
        <p:spPr>
          <a:xfrm>
            <a:off x="5954889" y="5288665"/>
            <a:ext cx="2743200" cy="1477328"/>
          </a:xfrm>
          <a:prstGeom prst="rect">
            <a:avLst/>
          </a:prstGeom>
          <a:noFill/>
          <a:ln>
            <a:solidFill>
              <a:schemeClr val="tx2">
                <a:lumMod val="20000"/>
                <a:lumOff val="80000"/>
              </a:schemeClr>
            </a:solidFill>
          </a:ln>
        </p:spPr>
        <p:txBody>
          <a:bodyPr wrap="square" rtlCol="0">
            <a:spAutoFit/>
          </a:bodyPr>
          <a:lstStyle/>
          <a:p>
            <a:r>
              <a:rPr lang="en-US" dirty="0" smtClean="0">
                <a:latin typeface="Calisto MT" panose="02040603050505030304" pitchFamily="18" charset="0"/>
              </a:rPr>
              <a:t>If you will need help voting, already have plans on who you will bring with you to the polling site.  	</a:t>
            </a:r>
            <a:endParaRPr lang="en-US" dirty="0">
              <a:latin typeface="Calisto MT" panose="02040603050505030304" pitchFamily="18" charset="0"/>
            </a:endParaRPr>
          </a:p>
        </p:txBody>
      </p:sp>
      <p:pic>
        <p:nvPicPr>
          <p:cNvPr id="18" name="Picture 17"/>
          <p:cNvPicPr>
            <a:picLocks noChangeAspect="1"/>
          </p:cNvPicPr>
          <p:nvPr/>
        </p:nvPicPr>
        <p:blipFill>
          <a:blip r:embed="rId8">
            <a:clrChange>
              <a:clrFrom>
                <a:srgbClr val="FFFFFF"/>
              </a:clrFrom>
              <a:clrTo>
                <a:srgbClr val="FFFFFF">
                  <a:alpha val="0"/>
                </a:srgbClr>
              </a:clrTo>
            </a:clrChange>
          </a:blip>
          <a:stretch>
            <a:fillRect/>
          </a:stretch>
        </p:blipFill>
        <p:spPr>
          <a:xfrm>
            <a:off x="7936615" y="4735834"/>
            <a:ext cx="1054985" cy="1054985"/>
          </a:xfrm>
          <a:prstGeom prst="rect">
            <a:avLst/>
          </a:prstGeom>
        </p:spPr>
      </p:pic>
    </p:spTree>
    <p:extLst>
      <p:ext uri="{BB962C8B-B14F-4D97-AF65-F5344CB8AC3E}">
        <p14:creationId xmlns:p14="http://schemas.microsoft.com/office/powerpoint/2010/main" val="516910966"/>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07089" y="3459378"/>
            <a:ext cx="4490541" cy="2732038"/>
          </a:xfrm>
          <a:prstGeom prst="rect">
            <a:avLst/>
          </a:prstGeom>
          <a:ln>
            <a:noFill/>
          </a:ln>
          <a:effectLst>
            <a:softEdge rad="112500"/>
          </a:effectLst>
        </p:spPr>
      </p:pic>
      <p:sp>
        <p:nvSpPr>
          <p:cNvPr id="3" name="TextBox 2"/>
          <p:cNvSpPr txBox="1"/>
          <p:nvPr/>
        </p:nvSpPr>
        <p:spPr>
          <a:xfrm>
            <a:off x="4572000" y="152400"/>
            <a:ext cx="3962400" cy="2246769"/>
          </a:xfrm>
          <a:prstGeom prst="rect">
            <a:avLst/>
          </a:prstGeom>
          <a:noFill/>
        </p:spPr>
        <p:txBody>
          <a:bodyPr wrap="square" rtlCol="0">
            <a:spAutoFit/>
          </a:bodyPr>
          <a:lstStyle/>
          <a:p>
            <a:r>
              <a:rPr lang="en-US" sz="2800" dirty="0" smtClean="0">
                <a:ln w="0"/>
                <a:effectLst>
                  <a:outerShdw blurRad="38100" dist="19050" dir="2700000" algn="tl" rotWithShape="0">
                    <a:schemeClr val="dk1">
                      <a:alpha val="40000"/>
                    </a:schemeClr>
                  </a:outerShdw>
                </a:effectLst>
                <a:latin typeface="Calisto MT" panose="02040603050505030304" pitchFamily="18" charset="0"/>
              </a:rPr>
              <a:t>After entering the site by following the signs that should say “Vote Here”, you’ll have to check in and show your ID.  </a:t>
            </a:r>
            <a:endParaRPr lang="en-US" sz="2800" dirty="0">
              <a:ln w="0"/>
              <a:effectLst>
                <a:outerShdw blurRad="38100" dist="19050" dir="2700000" algn="tl" rotWithShape="0">
                  <a:schemeClr val="dk1">
                    <a:alpha val="40000"/>
                  </a:schemeClr>
                </a:outerShdw>
              </a:effectLst>
              <a:latin typeface="Calisto MT" panose="02040603050505030304" pitchFamily="18" charset="0"/>
            </a:endParaRPr>
          </a:p>
        </p:txBody>
      </p:sp>
      <p:sp>
        <p:nvSpPr>
          <p:cNvPr id="4" name="TextBox 3"/>
          <p:cNvSpPr txBox="1"/>
          <p:nvPr/>
        </p:nvSpPr>
        <p:spPr>
          <a:xfrm>
            <a:off x="11289" y="2971800"/>
            <a:ext cx="4495800" cy="3785652"/>
          </a:xfrm>
          <a:prstGeom prst="rect">
            <a:avLst/>
          </a:prstGeom>
          <a:noFill/>
        </p:spPr>
        <p:txBody>
          <a:bodyPr wrap="square" rtlCol="0">
            <a:spAutoFit/>
          </a:bodyPr>
          <a:lstStyle/>
          <a:p>
            <a:r>
              <a:rPr lang="en-US" sz="2000" dirty="0" smtClean="0">
                <a:latin typeface="Calisto MT" panose="02040603050505030304" pitchFamily="18" charset="0"/>
              </a:rPr>
              <a:t>If for some reason they do not find your name on the registration list, then you have the right to ask to vote by affidavit ballot, or provisional ballot.  No one should be denied the right to vote, even if they don’t meet some of the qualifications on the day of the election.  </a:t>
            </a:r>
            <a:br>
              <a:rPr lang="en-US" sz="2000" dirty="0" smtClean="0">
                <a:latin typeface="Calisto MT" panose="02040603050505030304" pitchFamily="18" charset="0"/>
              </a:rPr>
            </a:br>
            <a:r>
              <a:rPr lang="en-US" sz="2000" dirty="0">
                <a:latin typeface="Calisto MT" panose="02040603050505030304" pitchFamily="18" charset="0"/>
              </a:rPr>
              <a:t>For more information, call the Secretary of State’s Election Hotline at 1 (800) 829-6786 or visit </a:t>
            </a:r>
            <a:r>
              <a:rPr lang="en-US" sz="2000" dirty="0" smtClean="0">
                <a:latin typeface="Calisto MT" panose="02040603050505030304" pitchFamily="18" charset="0"/>
              </a:rPr>
              <a:t>www.yallvote.sos.ms.gov</a:t>
            </a:r>
            <a:r>
              <a:rPr lang="en-US" sz="2000" dirty="0">
                <a:latin typeface="Calisto MT" panose="02040603050505030304" pitchFamily="18" charset="0"/>
              </a:rPr>
              <a:t>.</a:t>
            </a:r>
          </a:p>
        </p:txBody>
      </p:sp>
      <p:pic>
        <p:nvPicPr>
          <p:cNvPr id="5" name="Picture 4"/>
          <p:cNvPicPr>
            <a:picLocks noChangeAspect="1"/>
          </p:cNvPicPr>
          <p:nvPr/>
        </p:nvPicPr>
        <p:blipFill>
          <a:blip r:embed="rId4"/>
          <a:stretch>
            <a:fillRect/>
          </a:stretch>
        </p:blipFill>
        <p:spPr>
          <a:xfrm>
            <a:off x="304801" y="106427"/>
            <a:ext cx="4053440" cy="2445575"/>
          </a:xfrm>
          <a:prstGeom prst="rect">
            <a:avLst/>
          </a:prstGeom>
          <a:ln>
            <a:noFill/>
          </a:ln>
          <a:effectLst>
            <a:softEdge rad="112500"/>
          </a:effectLst>
        </p:spPr>
      </p:pic>
    </p:spTree>
    <p:extLst>
      <p:ext uri="{BB962C8B-B14F-4D97-AF65-F5344CB8AC3E}">
        <p14:creationId xmlns:p14="http://schemas.microsoft.com/office/powerpoint/2010/main" val="24460220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2000">
              <a:srgbClr val="ACC8EA"/>
            </a:gs>
            <a:gs pos="87000">
              <a:srgbClr val="FFFFFF"/>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152400" y="76200"/>
            <a:ext cx="8763000" cy="584775"/>
          </a:xfrm>
          <a:prstGeom prst="rect">
            <a:avLst/>
          </a:prstGeom>
          <a:noFill/>
        </p:spPr>
        <p:txBody>
          <a:bodyPr wrap="square" rtlCol="0">
            <a:spAutoFit/>
          </a:bodyPr>
          <a:lstStyle/>
          <a:p>
            <a:pPr algn="ctr"/>
            <a:r>
              <a:rPr lang="en-US" sz="3200" dirty="0" smtClean="0">
                <a:effectLst>
                  <a:outerShdw blurRad="38100" dist="38100" dir="2700000" algn="tl">
                    <a:srgbClr val="000000">
                      <a:alpha val="43137"/>
                    </a:srgbClr>
                  </a:outerShdw>
                </a:effectLst>
                <a:latin typeface="Calisto MT" panose="02040603050505030304" pitchFamily="18" charset="0"/>
              </a:rPr>
              <a:t>Accepted Forms of Photo ID in MS for Voting</a:t>
            </a:r>
            <a:endParaRPr lang="en-US" sz="3200" dirty="0">
              <a:effectLst>
                <a:outerShdw blurRad="38100" dist="38100" dir="2700000" algn="tl">
                  <a:srgbClr val="000000">
                    <a:alpha val="43137"/>
                  </a:srgbClr>
                </a:outerShdw>
              </a:effectLst>
              <a:latin typeface="Calisto MT" panose="02040603050505030304" pitchFamily="18" charset="0"/>
            </a:endParaRPr>
          </a:p>
        </p:txBody>
      </p:sp>
      <p:sp>
        <p:nvSpPr>
          <p:cNvPr id="3" name="Rectangle 2"/>
          <p:cNvSpPr/>
          <p:nvPr/>
        </p:nvSpPr>
        <p:spPr>
          <a:xfrm>
            <a:off x="1905000" y="990600"/>
            <a:ext cx="6553200" cy="5449056"/>
          </a:xfrm>
          <a:prstGeom prst="rect">
            <a:avLst/>
          </a:prstGeom>
        </p:spPr>
        <p:txBody>
          <a:bodyPr wrap="square">
            <a:spAutoFit/>
          </a:bodyPr>
          <a:lstStyle/>
          <a:p>
            <a:pPr>
              <a:lnSpc>
                <a:spcPct val="150000"/>
              </a:lnSpc>
            </a:pPr>
            <a:r>
              <a:rPr lang="en-US" dirty="0">
                <a:latin typeface="Arial" panose="020B0604020202020204" pitchFamily="34" charset="0"/>
              </a:rPr>
              <a:t>• A driver’s </a:t>
            </a:r>
            <a:r>
              <a:rPr lang="en-US" dirty="0" smtClean="0">
                <a:latin typeface="Arial" panose="020B0604020202020204" pitchFamily="34" charset="0"/>
              </a:rPr>
              <a:t>license</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government issued photo ID </a:t>
            </a:r>
            <a:r>
              <a:rPr lang="en-US" dirty="0" smtClean="0">
                <a:latin typeface="Arial" panose="020B0604020202020204" pitchFamily="34" charset="0"/>
              </a:rPr>
              <a:t>card</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United States </a:t>
            </a:r>
            <a:r>
              <a:rPr lang="en-US" dirty="0" smtClean="0">
                <a:latin typeface="Arial" panose="020B0604020202020204" pitchFamily="34" charset="0"/>
              </a:rPr>
              <a:t>passport</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government employee photo identification </a:t>
            </a:r>
            <a:r>
              <a:rPr lang="en-US" dirty="0" smtClean="0">
                <a:latin typeface="Arial" panose="020B0604020202020204" pitchFamily="34" charset="0"/>
              </a:rPr>
              <a:t>card</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firearms </a:t>
            </a:r>
            <a:r>
              <a:rPr lang="en-US" dirty="0" smtClean="0">
                <a:latin typeface="Arial" panose="020B0604020202020204" pitchFamily="34" charset="0"/>
              </a:rPr>
              <a:t>license</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student photo ID issued by an accredited Mississippi </a:t>
            </a:r>
            <a:r>
              <a:rPr lang="en-US" dirty="0" smtClean="0">
                <a:latin typeface="Arial" panose="020B0604020202020204" pitchFamily="34" charset="0"/>
              </a:rPr>
              <a:t> university</a:t>
            </a:r>
            <a:r>
              <a:rPr lang="en-US" dirty="0">
                <a:latin typeface="Arial" panose="020B0604020202020204" pitchFamily="34" charset="0"/>
              </a:rPr>
              <a:t>, college, or community/junior </a:t>
            </a:r>
            <a:r>
              <a:rPr lang="en-US" dirty="0" smtClean="0">
                <a:latin typeface="Arial" panose="020B0604020202020204" pitchFamily="34" charset="0"/>
              </a:rPr>
              <a:t>college</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United States military photo </a:t>
            </a:r>
            <a:r>
              <a:rPr lang="en-US" dirty="0" smtClean="0">
                <a:latin typeface="Arial" panose="020B0604020202020204" pitchFamily="34" charset="0"/>
              </a:rPr>
              <a:t>ID</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tribal photo </a:t>
            </a:r>
            <a:r>
              <a:rPr lang="en-US" dirty="0" smtClean="0">
                <a:latin typeface="Arial" panose="020B0604020202020204" pitchFamily="34" charset="0"/>
              </a:rPr>
              <a:t>ID</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Any other photo ID issued by any branch, department, agency or entity of the United States government or any State </a:t>
            </a:r>
            <a:r>
              <a:rPr lang="en-US" dirty="0" smtClean="0">
                <a:latin typeface="Arial" panose="020B0604020202020204" pitchFamily="34" charset="0"/>
              </a:rPr>
              <a:t>government</a:t>
            </a:r>
            <a:br>
              <a:rPr lang="en-US" dirty="0" smtClean="0">
                <a:latin typeface="Arial" panose="020B0604020202020204" pitchFamily="34" charset="0"/>
              </a:rPr>
            </a:br>
            <a:r>
              <a:rPr lang="en-US" dirty="0" smtClean="0">
                <a:latin typeface="Arial" panose="020B0604020202020204" pitchFamily="34" charset="0"/>
              </a:rPr>
              <a:t>• </a:t>
            </a:r>
            <a:r>
              <a:rPr lang="en-US" dirty="0">
                <a:latin typeface="Arial" panose="020B0604020202020204" pitchFamily="34" charset="0"/>
              </a:rPr>
              <a:t>A Mississippi Voter Identification Card</a:t>
            </a:r>
            <a:endParaRPr lang="en-US" dirty="0"/>
          </a:p>
        </p:txBody>
      </p:sp>
    </p:spTree>
    <p:extLst>
      <p:ext uri="{BB962C8B-B14F-4D97-AF65-F5344CB8AC3E}">
        <p14:creationId xmlns:p14="http://schemas.microsoft.com/office/powerpoint/2010/main" val="5482274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250" tmFilter="0, 0; .2, .5; .8, .5; 1, 0"/>
                                        <p:tgtEl>
                                          <p:spTgt spid="2"/>
                                        </p:tgtEl>
                                      </p:cBhvr>
                                    </p:animEffect>
                                    <p:animScale>
                                      <p:cBhvr>
                                        <p:cTn id="7" dur="625"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a:xfrm>
            <a:off x="457200" y="1524000"/>
            <a:ext cx="8229600" cy="5181600"/>
          </a:xfrm>
        </p:spPr>
        <p:txBody>
          <a:bodyPr>
            <a:normAutofit/>
            <a:scene3d>
              <a:camera prst="orthographicFront"/>
              <a:lightRig rig="threePt" dir="t"/>
            </a:scene3d>
            <a:sp3d extrusionH="57150">
              <a:bevelT w="38100" h="38100"/>
            </a:sp3d>
          </a:bodyPr>
          <a:lstStyle/>
          <a:p>
            <a:pPr algn="ctr">
              <a:buNone/>
            </a:pPr>
            <a:endParaRPr lang="en-US" sz="2000" b="1" dirty="0" smtClean="0">
              <a:solidFill>
                <a:schemeClr val="accent6">
                  <a:lumMod val="75000"/>
                </a:schemeClr>
              </a:solidFill>
              <a:latin typeface="Arial" pitchFamily="34" charset="0"/>
              <a:cs typeface="Arial" pitchFamily="34" charset="0"/>
            </a:endParaRPr>
          </a:p>
          <a:p>
            <a:pPr algn="ctr">
              <a:buNone/>
            </a:pPr>
            <a:endParaRPr lang="en-US" sz="2000" b="1" dirty="0" smtClean="0">
              <a:solidFill>
                <a:schemeClr val="accent6"/>
              </a:solidFill>
              <a:latin typeface="Arial" pitchFamily="34" charset="0"/>
              <a:cs typeface="Arial" pitchFamily="34" charset="0"/>
            </a:endParaRPr>
          </a:p>
        </p:txBody>
      </p:sp>
      <p:pic>
        <p:nvPicPr>
          <p:cNvPr id="2" name="Picture 1"/>
          <p:cNvPicPr>
            <a:picLocks noChangeAspect="1"/>
          </p:cNvPicPr>
          <p:nvPr/>
        </p:nvPicPr>
        <p:blipFill>
          <a:blip r:embed="rId3"/>
          <a:stretch>
            <a:fillRect/>
          </a:stretch>
        </p:blipFill>
        <p:spPr>
          <a:xfrm>
            <a:off x="0" y="0"/>
            <a:ext cx="9143999" cy="6858000"/>
          </a:xfrm>
          <a:prstGeom prst="rect">
            <a:avLst/>
          </a:prstGeom>
        </p:spPr>
      </p:pic>
      <p:pic>
        <p:nvPicPr>
          <p:cNvPr id="3" name="Picture 2"/>
          <p:cNvPicPr>
            <a:picLocks noChangeAspect="1"/>
          </p:cNvPicPr>
          <p:nvPr/>
        </p:nvPicPr>
        <p:blipFill>
          <a:blip r:embed="rId4"/>
          <a:stretch>
            <a:fillRect/>
          </a:stretch>
        </p:blipFill>
        <p:spPr>
          <a:xfrm>
            <a:off x="7391400" y="5356137"/>
            <a:ext cx="1851677" cy="1500981"/>
          </a:xfrm>
          <a:prstGeom prst="rect">
            <a:avLst/>
          </a:prstGeom>
        </p:spPr>
      </p:pic>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417638"/>
            <a:ext cx="8001000" cy="5440362"/>
          </a:xfrm>
        </p:spPr>
        <p:txBody>
          <a:bodyPr>
            <a:normAutofit lnSpcReduction="10000"/>
          </a:bodyPr>
          <a:lstStyle/>
          <a:p>
            <a:pPr algn="ctr">
              <a:buNone/>
            </a:pPr>
            <a:endParaRPr lang="en-US" sz="1700" dirty="0" smtClean="0">
              <a:ln w="9525">
                <a:solidFill>
                  <a:schemeClr val="tx2">
                    <a:lumMod val="60000"/>
                    <a:lumOff val="40000"/>
                  </a:schemeClr>
                </a:solidFill>
              </a:ln>
            </a:endParaRPr>
          </a:p>
          <a:p>
            <a:pPr algn="ctr">
              <a:buNone/>
            </a:pPr>
            <a:r>
              <a:rPr lang="en-US" sz="4800" dirty="0" smtClean="0">
                <a:ln w="9525">
                  <a:solidFill>
                    <a:schemeClr val="tx2">
                      <a:lumMod val="60000"/>
                      <a:lumOff val="40000"/>
                    </a:schemeClr>
                  </a:solidFill>
                </a:ln>
                <a:solidFill>
                  <a:schemeClr val="tx2">
                    <a:lumMod val="50000"/>
                  </a:schemeClr>
                </a:solidFill>
                <a:latin typeface="Centaur" panose="02030504050205020304" pitchFamily="18" charset="0"/>
              </a:rPr>
              <a:t>The mission of DRMS is to promote, protect and advocate for the legal and human rights of all persons with disabilities and to assist them with full inclusion in home, community, education and employment.</a:t>
            </a:r>
            <a:endParaRPr lang="en-US" sz="4800" dirty="0">
              <a:ln w="9525">
                <a:solidFill>
                  <a:schemeClr val="tx2">
                    <a:lumMod val="60000"/>
                    <a:lumOff val="40000"/>
                  </a:schemeClr>
                </a:solidFill>
              </a:ln>
              <a:solidFill>
                <a:schemeClr val="tx2">
                  <a:lumMod val="50000"/>
                </a:schemeClr>
              </a:solidFill>
              <a:latin typeface="Centaur" panose="02030504050205020304" pitchFamily="18" charset="0"/>
            </a:endParaRPr>
          </a:p>
        </p:txBody>
      </p:sp>
      <p:pic>
        <p:nvPicPr>
          <p:cNvPr id="4" name="Picture 2" descr="C:\Documents and Settings\amaclaine\Desktop\DRMS-F.jpg"/>
          <p:cNvPicPr>
            <a:picLocks noChangeAspect="1" noChangeArrowheads="1"/>
          </p:cNvPicPr>
          <p:nvPr/>
        </p:nvPicPr>
        <p:blipFill>
          <a:blip r:embed="rId3" cstate="print"/>
          <a:srcRect/>
          <a:stretch>
            <a:fillRect/>
          </a:stretch>
        </p:blipFill>
        <p:spPr bwMode="auto">
          <a:xfrm>
            <a:off x="1165860" y="152400"/>
            <a:ext cx="6781238" cy="1477962"/>
          </a:xfrm>
          <a:prstGeom prst="rect">
            <a:avLst/>
          </a:prstGeom>
          <a:noFill/>
        </p:spPr>
      </p:pic>
      <p:pic>
        <p:nvPicPr>
          <p:cNvPr id="5" name="Picture 4" descr="ada crop civil rights.jpg"/>
          <p:cNvPicPr>
            <a:picLocks noChangeAspect="1"/>
          </p:cNvPicPr>
          <p:nvPr/>
        </p:nvPicPr>
        <p:blipFill>
          <a:blip r:embed="rId4" cstate="print">
            <a:duotone>
              <a:prstClr val="black"/>
              <a:srgbClr val="D9C3A5">
                <a:tint val="50000"/>
                <a:satMod val="180000"/>
              </a:srgbClr>
            </a:duotone>
          </a:blip>
          <a:stretch>
            <a:fillRect/>
          </a:stretch>
        </p:blipFill>
        <p:spPr>
          <a:xfrm>
            <a:off x="0" y="4133616"/>
            <a:ext cx="1676400" cy="2571984"/>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295400"/>
            <a:ext cx="5410200" cy="5078313"/>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400" dirty="0">
                <a:latin typeface="Calisto MT" panose="02040603050505030304" pitchFamily="18" charset="0"/>
              </a:rPr>
              <a:t>Vote if you are a registered voter</a:t>
            </a:r>
          </a:p>
          <a:p>
            <a:pPr marL="285750" indent="-285750">
              <a:lnSpc>
                <a:spcPct val="150000"/>
              </a:lnSpc>
              <a:buFont typeface="Wingdings" panose="05000000000000000000" pitchFamily="2" charset="2"/>
              <a:buChar char="ü"/>
            </a:pPr>
            <a:r>
              <a:rPr lang="en-US" sz="2400" dirty="0">
                <a:latin typeface="Calisto MT" panose="02040603050505030304" pitchFamily="18" charset="0"/>
              </a:rPr>
              <a:t>Ask questions on election procedures</a:t>
            </a:r>
          </a:p>
          <a:p>
            <a:pPr marL="285750" indent="-285750">
              <a:lnSpc>
                <a:spcPct val="150000"/>
              </a:lnSpc>
              <a:buFont typeface="Wingdings" panose="05000000000000000000" pitchFamily="2" charset="2"/>
              <a:buChar char="ü"/>
            </a:pPr>
            <a:r>
              <a:rPr lang="en-US" sz="2400" dirty="0">
                <a:latin typeface="Calisto MT" panose="02040603050505030304" pitchFamily="18" charset="0"/>
              </a:rPr>
              <a:t>Vote in privacy and free from coercion or intimidation</a:t>
            </a:r>
          </a:p>
          <a:p>
            <a:pPr marL="285750" indent="-285750">
              <a:lnSpc>
                <a:spcPct val="150000"/>
              </a:lnSpc>
              <a:buFont typeface="Wingdings" panose="05000000000000000000" pitchFamily="2" charset="2"/>
              <a:buChar char="ü"/>
            </a:pPr>
            <a:r>
              <a:rPr lang="en-US" sz="2400" dirty="0">
                <a:latin typeface="Calisto MT" panose="02040603050505030304" pitchFamily="18" charset="0"/>
              </a:rPr>
              <a:t>Have non-discriminatory equal access to the elections system for all voters, including elderly, disabled, and minority, military, and overseas citizens</a:t>
            </a:r>
          </a:p>
        </p:txBody>
      </p:sp>
      <p:sp>
        <p:nvSpPr>
          <p:cNvPr id="3" name="TextBox 2"/>
          <p:cNvSpPr txBox="1"/>
          <p:nvPr/>
        </p:nvSpPr>
        <p:spPr>
          <a:xfrm>
            <a:off x="609600" y="152400"/>
            <a:ext cx="7924800" cy="830997"/>
          </a:xfrm>
          <a:prstGeom prst="rect">
            <a:avLst/>
          </a:prstGeom>
          <a:noFill/>
        </p:spPr>
        <p:txBody>
          <a:bodyPr wrap="square" rtlCol="0">
            <a:spAutoFit/>
          </a:bodyPr>
          <a:lstStyle/>
          <a:p>
            <a:pPr algn="ctr"/>
            <a:r>
              <a:rPr lang="en-US" sz="4800" b="1" dirty="0" smtClean="0">
                <a:gradFill flip="none" rotWithShape="1">
                  <a:gsLst>
                    <a:gs pos="34000">
                      <a:schemeClr val="tx2">
                        <a:lumMod val="60000"/>
                        <a:lumOff val="40000"/>
                      </a:schemeClr>
                    </a:gs>
                    <a:gs pos="100000">
                      <a:srgbClr val="C00000"/>
                    </a:gs>
                  </a:gsLst>
                  <a:lin ang="16200000" scaled="1"/>
                  <a:tileRect/>
                </a:gradFill>
                <a:effectLst>
                  <a:outerShdw blurRad="38100" dist="38100" dir="2700000" algn="tl">
                    <a:srgbClr val="000000">
                      <a:alpha val="43137"/>
                    </a:srgbClr>
                  </a:outerShdw>
                </a:effectLst>
                <a:latin typeface="Calisto MT" panose="02040603050505030304" pitchFamily="18" charset="0"/>
              </a:rPr>
              <a:t>Other Rights as a Voter </a:t>
            </a:r>
            <a:endParaRPr lang="en-US" sz="4800" b="1" dirty="0">
              <a:gradFill flip="none" rotWithShape="1">
                <a:gsLst>
                  <a:gs pos="34000">
                    <a:schemeClr val="tx2">
                      <a:lumMod val="60000"/>
                      <a:lumOff val="40000"/>
                    </a:schemeClr>
                  </a:gs>
                  <a:gs pos="100000">
                    <a:srgbClr val="C00000"/>
                  </a:gs>
                </a:gsLst>
                <a:lin ang="16200000" scaled="1"/>
                <a:tileRect/>
              </a:gradFill>
              <a:effectLst>
                <a:outerShdw blurRad="38100" dist="38100" dir="2700000" algn="tl">
                  <a:srgbClr val="000000">
                    <a:alpha val="43137"/>
                  </a:srgbClr>
                </a:outerShdw>
              </a:effectLst>
              <a:latin typeface="Calisto MT" panose="02040603050505030304" pitchFamily="18" charset="0"/>
            </a:endParaRPr>
          </a:p>
        </p:txBody>
      </p:sp>
      <p:pic>
        <p:nvPicPr>
          <p:cNvPr id="4" name="Picture 3"/>
          <p:cNvPicPr>
            <a:picLocks noChangeAspect="1"/>
          </p:cNvPicPr>
          <p:nvPr/>
        </p:nvPicPr>
        <p:blipFill>
          <a:blip r:embed="rId3"/>
          <a:stretch>
            <a:fillRect/>
          </a:stretch>
        </p:blipFill>
        <p:spPr>
          <a:xfrm>
            <a:off x="5486400" y="3160228"/>
            <a:ext cx="3581400" cy="3581400"/>
          </a:xfrm>
          <a:prstGeom prst="rect">
            <a:avLst/>
          </a:prstGeom>
          <a:ln>
            <a:noFill/>
          </a:ln>
          <a:effectLst>
            <a:softEdge rad="112500"/>
          </a:effectLst>
        </p:spPr>
      </p:pic>
    </p:spTree>
    <p:extLst>
      <p:ext uri="{BB962C8B-B14F-4D97-AF65-F5344CB8AC3E}">
        <p14:creationId xmlns:p14="http://schemas.microsoft.com/office/powerpoint/2010/main" val="521747941"/>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1850"/>
            <a:ext cx="8991600" cy="1323439"/>
          </a:xfrm>
          <a:prstGeom prst="rect">
            <a:avLst/>
          </a:prstGeom>
          <a:noFill/>
        </p:spPr>
        <p:txBody>
          <a:bodyPr wrap="square" rtlCol="0">
            <a:spAutoFit/>
          </a:bodyPr>
          <a:lstStyle/>
          <a:p>
            <a:pPr algn="ctr"/>
            <a:r>
              <a:rPr lang="en-US" sz="4000" dirty="0" smtClean="0">
                <a:effectLst>
                  <a:outerShdw blurRad="38100" dist="38100" dir="2700000" algn="tl">
                    <a:srgbClr val="000000">
                      <a:alpha val="43137"/>
                    </a:srgbClr>
                  </a:outerShdw>
                </a:effectLst>
                <a:latin typeface="Calisto MT" panose="02040603050505030304" pitchFamily="18" charset="0"/>
              </a:rPr>
              <a:t>Examples of Accessible Machines in Use in MS</a:t>
            </a:r>
            <a:endParaRPr lang="en-US" sz="4000" dirty="0">
              <a:effectLst>
                <a:outerShdw blurRad="38100" dist="38100" dir="2700000" algn="tl">
                  <a:srgbClr val="000000">
                    <a:alpha val="43137"/>
                  </a:srgbClr>
                </a:outerShdw>
              </a:effectLst>
              <a:latin typeface="Calisto MT" panose="0204060305050503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325" y="1535289"/>
            <a:ext cx="7363875" cy="5522906"/>
          </a:xfrm>
          <a:prstGeom prst="rect">
            <a:avLst/>
          </a:prstGeom>
          <a:ln>
            <a:noFill/>
          </a:ln>
          <a:effectLst>
            <a:softEdge rad="112500"/>
          </a:effectLst>
        </p:spPr>
      </p:pic>
    </p:spTree>
    <p:extLst>
      <p:ext uri="{BB962C8B-B14F-4D97-AF65-F5344CB8AC3E}">
        <p14:creationId xmlns:p14="http://schemas.microsoft.com/office/powerpoint/2010/main" val="3597616319"/>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778" y="3415171"/>
            <a:ext cx="5105222" cy="3406140"/>
          </a:xfrm>
          <a:prstGeom prst="rect">
            <a:avLst/>
          </a:prstGeom>
          <a:ln>
            <a:noFill/>
          </a:ln>
          <a:effectLst>
            <a:softEdge rad="112500"/>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 y="76200"/>
            <a:ext cx="5824749" cy="3886200"/>
          </a:xfrm>
          <a:prstGeom prst="rect">
            <a:avLst/>
          </a:prstGeom>
          <a:ln>
            <a:noFill/>
          </a:ln>
          <a:effectLst>
            <a:softEdge rad="112500"/>
          </a:effectLst>
        </p:spPr>
      </p:pic>
      <p:pic>
        <p:nvPicPr>
          <p:cNvPr id="4" name="Picture 3"/>
          <p:cNvPicPr>
            <a:picLocks noChangeAspect="1"/>
          </p:cNvPicPr>
          <p:nvPr/>
        </p:nvPicPr>
        <p:blipFill>
          <a:blip r:embed="rId5"/>
          <a:stretch>
            <a:fillRect/>
          </a:stretch>
        </p:blipFill>
        <p:spPr>
          <a:xfrm>
            <a:off x="157804" y="4419600"/>
            <a:ext cx="3713719" cy="2057400"/>
          </a:xfrm>
          <a:prstGeom prst="rect">
            <a:avLst/>
          </a:prstGeom>
          <a:ln>
            <a:noFill/>
          </a:ln>
          <a:effectLst>
            <a:softEdge rad="112500"/>
          </a:effectLst>
        </p:spPr>
      </p:pic>
      <p:pic>
        <p:nvPicPr>
          <p:cNvPr id="5" name="Picture 4"/>
          <p:cNvPicPr>
            <a:picLocks noChangeAspect="1"/>
          </p:cNvPicPr>
          <p:nvPr/>
        </p:nvPicPr>
        <p:blipFill>
          <a:blip r:embed="rId6"/>
          <a:stretch>
            <a:fillRect/>
          </a:stretch>
        </p:blipFill>
        <p:spPr>
          <a:xfrm>
            <a:off x="6270979" y="211933"/>
            <a:ext cx="2401242" cy="3203238"/>
          </a:xfrm>
          <a:prstGeom prst="rect">
            <a:avLst/>
          </a:prstGeom>
          <a:ln>
            <a:noFill/>
          </a:ln>
          <a:effectLst>
            <a:softEdge rad="112500"/>
          </a:effectLst>
        </p:spPr>
      </p:pic>
    </p:spTree>
    <p:extLst>
      <p:ext uri="{BB962C8B-B14F-4D97-AF65-F5344CB8AC3E}">
        <p14:creationId xmlns:p14="http://schemas.microsoft.com/office/powerpoint/2010/main" val="2976801361"/>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000">
              <a:srgbClr val="ACC8EA"/>
            </a:gs>
            <a:gs pos="74000">
              <a:schemeClr val="bg1"/>
            </a:gs>
          </a:gsLst>
          <a:lin ang="2700000" scaled="1"/>
          <a:tileRect/>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90600"/>
            <a:ext cx="6553200" cy="4525963"/>
          </a:xfrm>
        </p:spPr>
        <p:txBody>
          <a:bodyPr>
            <a:normAutofit lnSpcReduction="10000"/>
          </a:bodyPr>
          <a:lstStyle/>
          <a:p>
            <a:pPr algn="ctr">
              <a:buNone/>
            </a:pPr>
            <a:endParaRPr lang="en-US" sz="1000" dirty="0" smtClean="0">
              <a:latin typeface="Arial" pitchFamily="34" charset="0"/>
              <a:cs typeface="Arial" pitchFamily="34" charset="0"/>
            </a:endParaRPr>
          </a:p>
          <a:p>
            <a:pPr marL="0" indent="0">
              <a:buNone/>
            </a:pPr>
            <a:r>
              <a:rPr lang="en-US" sz="2800" dirty="0" smtClean="0">
                <a:latin typeface="Calisto MT" panose="02040603050505030304" pitchFamily="18" charset="0"/>
              </a:rPr>
              <a:t>Whatever your method of voting is, it will be recorded by the mechanism being used at that particular precinct. You will more than likely receive a sticker indicating that you voted. Take a selfie and post it on social media,, encourage your friends and family to Get Out and Go Vote!  Take pride in being engaged in your civic life! </a:t>
            </a:r>
            <a:br>
              <a:rPr lang="en-US" sz="2800" dirty="0" smtClean="0">
                <a:latin typeface="Calisto MT" panose="02040603050505030304" pitchFamily="18" charset="0"/>
              </a:rPr>
            </a:br>
            <a:r>
              <a:rPr lang="en-US" sz="2800" dirty="0" smtClean="0">
                <a:latin typeface="Calisto MT" panose="02040603050505030304" pitchFamily="18" charset="0"/>
              </a:rPr>
              <a:t>Your votes are counted typically that evening.</a:t>
            </a:r>
            <a:endParaRPr lang="en-US" sz="2800" dirty="0">
              <a:latin typeface="Calisto MT" panose="02040603050505030304" pitchFamily="18" charset="0"/>
            </a:endParaRPr>
          </a:p>
        </p:txBody>
      </p:sp>
      <p:sp>
        <p:nvSpPr>
          <p:cNvPr id="5" name="Title 4"/>
          <p:cNvSpPr>
            <a:spLocks noGrp="1"/>
          </p:cNvSpPr>
          <p:nvPr>
            <p:ph type="title"/>
          </p:nvPr>
        </p:nvSpPr>
        <p:spPr>
          <a:xfrm>
            <a:off x="381000" y="36689"/>
            <a:ext cx="8229600" cy="1143000"/>
          </a:xfrm>
        </p:spPr>
        <p:txBody>
          <a:bodyPr>
            <a:normAutofit/>
          </a:bodyPr>
          <a:lstStyle/>
          <a:p>
            <a:r>
              <a:rPr lang="en-US" sz="6000" dirty="0" smtClean="0">
                <a:solidFill>
                  <a:schemeClr val="tx2"/>
                </a:solidFill>
                <a:effectLst>
                  <a:outerShdw blurRad="38100" dist="38100" dir="2700000" algn="tl">
                    <a:srgbClr val="000000">
                      <a:alpha val="43137"/>
                    </a:srgbClr>
                  </a:outerShdw>
                </a:effectLst>
                <a:latin typeface="Calisto MT" panose="02040603050505030304" pitchFamily="18" charset="0"/>
              </a:rPr>
              <a:t>Casting Your Vote</a:t>
            </a:r>
            <a:endParaRPr lang="en-US" sz="6000" dirty="0">
              <a:solidFill>
                <a:schemeClr val="tx2"/>
              </a:solidFill>
              <a:effectLst>
                <a:outerShdw blurRad="38100" dist="38100" dir="2700000" algn="tl">
                  <a:srgbClr val="000000">
                    <a:alpha val="43137"/>
                  </a:srgbClr>
                </a:outerShdw>
              </a:effectLst>
              <a:latin typeface="Calisto MT" panose="0204060305050503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613563"/>
            <a:ext cx="3657600" cy="2244437"/>
          </a:xfrm>
          <a:prstGeom prst="rect">
            <a:avLst/>
          </a:prstGeom>
          <a:ln>
            <a:noFill/>
          </a:ln>
          <a:effectLst>
            <a:softEdge rad="112500"/>
          </a:effectLst>
        </p:spPr>
      </p:pic>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152846" y="18013"/>
            <a:ext cx="2728739" cy="1814322"/>
          </a:xfrm>
          <a:prstGeom prst="rect">
            <a:avLst/>
          </a:prstGeom>
          <a:ln>
            <a:noFill/>
          </a:ln>
          <a:effectLst>
            <a:softEdge rad="112500"/>
          </a:effectLst>
        </p:spPr>
      </p:pic>
      <p:pic>
        <p:nvPicPr>
          <p:cNvPr id="12" name="Picture 11"/>
          <p:cNvPicPr>
            <a:picLocks noChangeAspect="1"/>
          </p:cNvPicPr>
          <p:nvPr/>
        </p:nvPicPr>
        <p:blipFill>
          <a:blip r:embed="rId4"/>
          <a:stretch>
            <a:fillRect/>
          </a:stretch>
        </p:blipFill>
        <p:spPr>
          <a:xfrm>
            <a:off x="3543181" y="5170483"/>
            <a:ext cx="2038809" cy="2038809"/>
          </a:xfrm>
          <a:prstGeom prst="rect">
            <a:avLst/>
          </a:prstGeom>
        </p:spPr>
      </p:pic>
      <p:pic>
        <p:nvPicPr>
          <p:cNvPr id="11" name="Picture 10"/>
          <p:cNvPicPr>
            <a:picLocks noChangeAspect="1"/>
          </p:cNvPicPr>
          <p:nvPr/>
        </p:nvPicPr>
        <p:blipFill>
          <a:blip r:embed="rId5"/>
          <a:stretch>
            <a:fillRect/>
          </a:stretch>
        </p:blipFill>
        <p:spPr>
          <a:xfrm>
            <a:off x="6076270" y="2195408"/>
            <a:ext cx="3982385" cy="2238375"/>
          </a:xfrm>
          <a:prstGeom prst="rect">
            <a:avLst/>
          </a:prstGeom>
        </p:spPr>
      </p:pic>
      <p:pic>
        <p:nvPicPr>
          <p:cNvPr id="10" name="Picture 9"/>
          <p:cNvPicPr>
            <a:picLocks noChangeAspect="1"/>
          </p:cNvPicPr>
          <p:nvPr/>
        </p:nvPicPr>
        <p:blipFill>
          <a:blip r:embed="rId6"/>
          <a:stretch>
            <a:fillRect/>
          </a:stretch>
        </p:blipFill>
        <p:spPr>
          <a:xfrm>
            <a:off x="-333447" y="2195409"/>
            <a:ext cx="3589176" cy="2466210"/>
          </a:xfrm>
          <a:prstGeom prst="rect">
            <a:avLst/>
          </a:prstGeom>
        </p:spPr>
      </p:pic>
      <p:pic>
        <p:nvPicPr>
          <p:cNvPr id="6" name="Picture 5"/>
          <p:cNvPicPr>
            <a:picLocks noChangeAspect="1"/>
          </p:cNvPicPr>
          <p:nvPr/>
        </p:nvPicPr>
        <p:blipFill>
          <a:blip r:embed="rId7"/>
          <a:stretch>
            <a:fillRect/>
          </a:stretch>
        </p:blipFill>
        <p:spPr>
          <a:xfrm>
            <a:off x="1957387" y="1600200"/>
            <a:ext cx="4979415" cy="3729754"/>
          </a:xfrm>
          <a:prstGeom prst="rect">
            <a:avLst/>
          </a:prstGeom>
        </p:spPr>
      </p:pic>
      <p:pic>
        <p:nvPicPr>
          <p:cNvPr id="5" name="Picture 4"/>
          <p:cNvPicPr>
            <a:picLocks noChangeAspect="1"/>
          </p:cNvPicPr>
          <p:nvPr/>
        </p:nvPicPr>
        <p:blipFill>
          <a:blip r:embed="rId8"/>
          <a:stretch>
            <a:fillRect/>
          </a:stretch>
        </p:blipFill>
        <p:spPr>
          <a:xfrm>
            <a:off x="-225936" y="0"/>
            <a:ext cx="4123719" cy="2364974"/>
          </a:xfrm>
          <a:prstGeom prst="rect">
            <a:avLst/>
          </a:prstGeom>
          <a:ln>
            <a:noFill/>
          </a:ln>
          <a:effectLst>
            <a:softEdge rad="112500"/>
          </a:effectLst>
        </p:spPr>
      </p:pic>
      <p:pic>
        <p:nvPicPr>
          <p:cNvPr id="7" name="Picture 6"/>
          <p:cNvPicPr>
            <a:picLocks noChangeAspect="1"/>
          </p:cNvPicPr>
          <p:nvPr/>
        </p:nvPicPr>
        <p:blipFill>
          <a:blip r:embed="rId9"/>
          <a:stretch>
            <a:fillRect/>
          </a:stretch>
        </p:blipFill>
        <p:spPr>
          <a:xfrm>
            <a:off x="5315170" y="4298083"/>
            <a:ext cx="3859874" cy="2751737"/>
          </a:xfrm>
          <a:prstGeom prst="rect">
            <a:avLst/>
          </a:prstGeom>
          <a:ln>
            <a:noFill/>
          </a:ln>
          <a:effectLst>
            <a:softEdge rad="112500"/>
          </a:effectLst>
        </p:spPr>
      </p:pic>
      <p:pic>
        <p:nvPicPr>
          <p:cNvPr id="9" name="Picture 8"/>
          <p:cNvPicPr>
            <a:picLocks noChangeAspect="1"/>
          </p:cNvPicPr>
          <p:nvPr/>
        </p:nvPicPr>
        <p:blipFill>
          <a:blip r:embed="rId10"/>
          <a:stretch>
            <a:fillRect/>
          </a:stretch>
        </p:blipFill>
        <p:spPr>
          <a:xfrm>
            <a:off x="4952999" y="18013"/>
            <a:ext cx="4222045" cy="2364345"/>
          </a:xfrm>
          <a:prstGeom prst="rect">
            <a:avLst/>
          </a:prstGeom>
          <a:ln>
            <a:noFill/>
          </a:ln>
          <a:effectLst>
            <a:softEdge rad="112500"/>
          </a:effectLst>
        </p:spPr>
      </p:pic>
      <p:pic>
        <p:nvPicPr>
          <p:cNvPr id="8" name="Picture 7"/>
          <p:cNvPicPr>
            <a:picLocks noChangeAspect="1"/>
          </p:cNvPicPr>
          <p:nvPr/>
        </p:nvPicPr>
        <p:blipFill>
          <a:blip r:embed="rId11"/>
          <a:stretch>
            <a:fillRect/>
          </a:stretch>
        </p:blipFill>
        <p:spPr>
          <a:xfrm>
            <a:off x="-280855" y="4317628"/>
            <a:ext cx="4059811" cy="2741779"/>
          </a:xfrm>
          <a:prstGeom prst="rect">
            <a:avLst/>
          </a:prstGeom>
          <a:ln>
            <a:noFill/>
          </a:ln>
          <a:effectLst>
            <a:softEdge rad="112500"/>
          </a:effectLst>
        </p:spPr>
      </p:pic>
    </p:spTree>
    <p:extLst>
      <p:ext uri="{BB962C8B-B14F-4D97-AF65-F5344CB8AC3E}">
        <p14:creationId xmlns:p14="http://schemas.microsoft.com/office/powerpoint/2010/main" val="11777305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57614" y="0"/>
            <a:ext cx="5757333" cy="3483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457200" y="3433820"/>
            <a:ext cx="8382000" cy="3583112"/>
          </a:xfrm>
          <a:prstGeom prst="rect">
            <a:avLst/>
          </a:prstGeom>
        </p:spPr>
      </p:pic>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152400"/>
            <a:ext cx="8458200" cy="2246769"/>
          </a:xfrm>
          <a:prstGeom prst="rect">
            <a:avLst/>
          </a:prstGeom>
          <a:noFill/>
        </p:spPr>
        <p:txBody>
          <a:bodyPr wrap="square" rtlCol="0">
            <a:spAutoFit/>
          </a:bodyPr>
          <a:lstStyle/>
          <a:p>
            <a:pPr algn="ctr"/>
            <a:r>
              <a:rPr lang="en-US" sz="3200" dirty="0" smtClean="0">
                <a:latin typeface="Calisto MT" panose="02040603050505030304" pitchFamily="18" charset="0"/>
              </a:rPr>
              <a:t>For further voting information and guidance, please visit this site from the </a:t>
            </a:r>
            <a:r>
              <a:rPr lang="en-US" sz="3200" dirty="0">
                <a:latin typeface="Calisto MT" panose="02040603050505030304" pitchFamily="18" charset="0"/>
              </a:rPr>
              <a:t>DRMS </a:t>
            </a:r>
            <a:r>
              <a:rPr lang="en-US" sz="3200" dirty="0" smtClean="0">
                <a:latin typeface="Calisto MT" panose="02040603050505030304" pitchFamily="18" charset="0"/>
              </a:rPr>
              <a:t>web-site:</a:t>
            </a:r>
            <a:br>
              <a:rPr lang="en-US" sz="3200" dirty="0" smtClean="0">
                <a:latin typeface="Calisto MT" panose="02040603050505030304" pitchFamily="18" charset="0"/>
              </a:rPr>
            </a:br>
            <a:r>
              <a:rPr lang="en-US" sz="3200" dirty="0">
                <a:latin typeface="Calisto MT" panose="02040603050505030304" pitchFamily="18" charset="0"/>
              </a:rPr>
              <a:t/>
            </a:r>
            <a:br>
              <a:rPr lang="en-US" sz="3200" dirty="0">
                <a:latin typeface="Calisto MT" panose="02040603050505030304" pitchFamily="18" charset="0"/>
              </a:rPr>
            </a:br>
            <a:r>
              <a:rPr lang="en-US" sz="4400" u="sng" dirty="0">
                <a:solidFill>
                  <a:srgbClr val="0635CC"/>
                </a:solidFill>
              </a:rPr>
              <a:t>http://www.votingrightsdrms.org/</a:t>
            </a:r>
          </a:p>
        </p:txBody>
      </p:sp>
      <p:pic>
        <p:nvPicPr>
          <p:cNvPr id="4" name="Picture 3"/>
          <p:cNvPicPr>
            <a:picLocks noChangeAspect="1"/>
          </p:cNvPicPr>
          <p:nvPr/>
        </p:nvPicPr>
        <p:blipFill>
          <a:blip r:embed="rId2"/>
          <a:stretch>
            <a:fillRect/>
          </a:stretch>
        </p:blipFill>
        <p:spPr>
          <a:xfrm>
            <a:off x="14111" y="2819400"/>
            <a:ext cx="8913124" cy="2670279"/>
          </a:xfrm>
          <a:prstGeom prst="rect">
            <a:avLst/>
          </a:prstGeom>
        </p:spPr>
      </p:pic>
      <p:pic>
        <p:nvPicPr>
          <p:cNvPr id="5" name="Picture 4"/>
          <p:cNvPicPr>
            <a:picLocks noChangeAspect="1"/>
          </p:cNvPicPr>
          <p:nvPr/>
        </p:nvPicPr>
        <p:blipFill>
          <a:blip r:embed="rId3"/>
          <a:stretch>
            <a:fillRect/>
          </a:stretch>
        </p:blipFill>
        <p:spPr>
          <a:xfrm>
            <a:off x="1897938" y="5638800"/>
            <a:ext cx="5145470" cy="1140051"/>
          </a:xfrm>
          <a:prstGeom prst="rect">
            <a:avLst/>
          </a:prstGeom>
        </p:spPr>
      </p:pic>
    </p:spTree>
    <p:extLst>
      <p:ext uri="{BB962C8B-B14F-4D97-AF65-F5344CB8AC3E}">
        <p14:creationId xmlns:p14="http://schemas.microsoft.com/office/powerpoint/2010/main" val="4060869269"/>
      </p:ext>
    </p:extLst>
  </p:cSld>
  <p:clrMapOvr>
    <a:masterClrMapping/>
  </p:clrMapOvr>
  <p:transition spd="med" advClick="0" advTm="5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63025" cy="1143000"/>
          </a:xfrm>
          <a:solidFill>
            <a:schemeClr val="tx2">
              <a:lumMod val="40000"/>
              <a:lumOff val="60000"/>
            </a:schemeClr>
          </a:solidFill>
          <a:effectLst>
            <a:outerShdw blurRad="50800" dist="114300" algn="l" rotWithShape="0">
              <a:prstClr val="black">
                <a:alpha val="40000"/>
              </a:prstClr>
            </a:outerShdw>
            <a:softEdge rad="12700"/>
          </a:effectLst>
        </p:spPr>
        <p:txBody>
          <a:bodyPr>
            <a:normAutofit/>
          </a:bodyPr>
          <a:lstStyle/>
          <a:p>
            <a:r>
              <a:rPr lang="en-US" b="1" dirty="0" smtClean="0">
                <a:ln w="12700">
                  <a:solidFill>
                    <a:schemeClr val="tx2">
                      <a:lumMod val="50000"/>
                    </a:schemeClr>
                  </a:solidFill>
                  <a:prstDash val="solid"/>
                </a:ln>
                <a:solidFill>
                  <a:schemeClr val="accent6">
                    <a:lumMod val="75000"/>
                  </a:schemeClr>
                </a:solidFill>
                <a:effectLst>
                  <a:outerShdw blurRad="38100" dist="38100" dir="2700000" algn="tl">
                    <a:srgbClr val="000000">
                      <a:alpha val="43137"/>
                    </a:srgbClr>
                  </a:outerShdw>
                </a:effectLst>
                <a:latin typeface="Calisto MT" panose="02040603050505030304" pitchFamily="18" charset="0"/>
              </a:rPr>
              <a:t>Overview of P&amp;A Programs in MS</a:t>
            </a:r>
            <a:endParaRPr lang="en-US" sz="5400" b="1" dirty="0">
              <a:ln w="12700">
                <a:solidFill>
                  <a:schemeClr val="tx2">
                    <a:lumMod val="50000"/>
                  </a:schemeClr>
                </a:solidFill>
                <a:prstDash val="solid"/>
              </a:ln>
              <a:solidFill>
                <a:schemeClr val="accent6">
                  <a:lumMod val="75000"/>
                </a:schemeClr>
              </a:solidFill>
              <a:effectLst>
                <a:outerShdw blurRad="38100" dist="38100" dir="2700000" algn="tl">
                  <a:srgbClr val="000000">
                    <a:alpha val="43137"/>
                  </a:srgbClr>
                </a:outerShdw>
              </a:effectLst>
              <a:latin typeface="Calisto MT" panose="02040603050505030304" pitchFamily="18" charset="0"/>
            </a:endParaRPr>
          </a:p>
        </p:txBody>
      </p:sp>
      <p:sp>
        <p:nvSpPr>
          <p:cNvPr id="3" name="Content Placeholder 2"/>
          <p:cNvSpPr>
            <a:spLocks noGrp="1"/>
          </p:cNvSpPr>
          <p:nvPr>
            <p:ph idx="1"/>
          </p:nvPr>
        </p:nvSpPr>
        <p:spPr/>
        <p:txBody>
          <a:bodyPr>
            <a:normAutofit fontScale="77500" lnSpcReduction="20000"/>
            <a:scene3d>
              <a:camera prst="orthographicFront"/>
              <a:lightRig rig="threePt" dir="t"/>
            </a:scene3d>
            <a:sp3d extrusionH="57150">
              <a:bevelT w="38100" h="38100"/>
            </a:sp3d>
          </a:bodyPr>
          <a:lstStyle/>
          <a:p>
            <a:pPr>
              <a:lnSpc>
                <a:spcPct val="120000"/>
              </a:lnSpc>
              <a:spcBef>
                <a:spcPts val="600"/>
              </a:spcBef>
              <a:buNone/>
            </a:pPr>
            <a:r>
              <a:rPr lang="en-US" sz="3100" b="1" dirty="0" smtClean="0">
                <a:solidFill>
                  <a:schemeClr val="accent6">
                    <a:lumMod val="75000"/>
                  </a:schemeClr>
                </a:solidFill>
              </a:rPr>
              <a:t>   </a:t>
            </a:r>
            <a:r>
              <a:rPr lang="en-US" sz="3100" b="1" dirty="0" smtClean="0">
                <a:solidFill>
                  <a:schemeClr val="tx2">
                    <a:lumMod val="60000"/>
                    <a:lumOff val="40000"/>
                  </a:schemeClr>
                </a:solidFill>
              </a:rPr>
              <a:t>1978 	         Developmental Disabilities (PADD)</a:t>
            </a:r>
          </a:p>
          <a:p>
            <a:pPr>
              <a:lnSpc>
                <a:spcPct val="120000"/>
              </a:lnSpc>
              <a:spcBef>
                <a:spcPts val="600"/>
              </a:spcBef>
              <a:buNone/>
            </a:pPr>
            <a:r>
              <a:rPr lang="en-US" sz="3100" b="1" dirty="0" smtClean="0"/>
              <a:t>	   </a:t>
            </a:r>
            <a:r>
              <a:rPr lang="en-US" sz="3100" b="1" dirty="0" smtClean="0">
                <a:solidFill>
                  <a:srgbClr val="7030A0"/>
                </a:solidFill>
              </a:rPr>
              <a:t>1986          Mental Illness (PAIMI)</a:t>
            </a:r>
          </a:p>
          <a:p>
            <a:pPr>
              <a:lnSpc>
                <a:spcPct val="120000"/>
              </a:lnSpc>
              <a:spcBef>
                <a:spcPts val="600"/>
              </a:spcBef>
              <a:buNone/>
            </a:pPr>
            <a:r>
              <a:rPr lang="en-US" sz="3100" b="1" dirty="0" smtClean="0"/>
              <a:t>		   </a:t>
            </a:r>
            <a:r>
              <a:rPr lang="en-US" sz="3100" b="1" dirty="0" smtClean="0">
                <a:solidFill>
                  <a:schemeClr val="accent6">
                    <a:lumMod val="75000"/>
                  </a:schemeClr>
                </a:solidFill>
              </a:rPr>
              <a:t>1993    All other disabilities (PAIR – individual rights) </a:t>
            </a:r>
          </a:p>
          <a:p>
            <a:pPr>
              <a:lnSpc>
                <a:spcPct val="120000"/>
              </a:lnSpc>
              <a:spcBef>
                <a:spcPts val="600"/>
              </a:spcBef>
              <a:buNone/>
            </a:pPr>
            <a:r>
              <a:rPr lang="en-US" sz="3100" b="1" dirty="0" smtClean="0"/>
              <a:t>		         </a:t>
            </a:r>
            <a:r>
              <a:rPr lang="en-US" sz="3100" b="1" dirty="0" smtClean="0">
                <a:solidFill>
                  <a:schemeClr val="tx2">
                    <a:lumMod val="50000"/>
                  </a:schemeClr>
                </a:solidFill>
              </a:rPr>
              <a:t>1998      Assistive Technology Issues (PAAT)</a:t>
            </a:r>
          </a:p>
          <a:p>
            <a:pPr>
              <a:lnSpc>
                <a:spcPct val="120000"/>
              </a:lnSpc>
              <a:spcBef>
                <a:spcPts val="600"/>
              </a:spcBef>
              <a:buNone/>
            </a:pPr>
            <a:r>
              <a:rPr lang="en-US" sz="3100" b="1" dirty="0" smtClean="0">
                <a:solidFill>
                  <a:schemeClr val="tx2">
                    <a:lumMod val="60000"/>
                    <a:lumOff val="40000"/>
                  </a:schemeClr>
                </a:solidFill>
              </a:rPr>
              <a:t>			  </a:t>
            </a:r>
            <a:r>
              <a:rPr lang="en-US" sz="3100" b="1" dirty="0" smtClean="0">
                <a:solidFill>
                  <a:srgbClr val="00B050"/>
                </a:solidFill>
              </a:rPr>
              <a:t>2001      Social Security Return to Work (PABSS)</a:t>
            </a:r>
          </a:p>
          <a:p>
            <a:pPr>
              <a:lnSpc>
                <a:spcPct val="120000"/>
              </a:lnSpc>
              <a:spcBef>
                <a:spcPts val="600"/>
              </a:spcBef>
              <a:buNone/>
            </a:pPr>
            <a:r>
              <a:rPr lang="en-US" sz="3100" b="1" dirty="0" smtClean="0"/>
              <a:t>			           </a:t>
            </a:r>
            <a:r>
              <a:rPr lang="en-US" sz="3100" b="1" dirty="0" smtClean="0">
                <a:solidFill>
                  <a:srgbClr val="E2E204"/>
                </a:solidFill>
              </a:rPr>
              <a:t>2003      Traumatic Brain Injury (PATBI)</a:t>
            </a:r>
          </a:p>
          <a:p>
            <a:pPr>
              <a:lnSpc>
                <a:spcPct val="120000"/>
              </a:lnSpc>
              <a:spcBef>
                <a:spcPts val="600"/>
              </a:spcBef>
              <a:buNone/>
            </a:pPr>
            <a:r>
              <a:rPr lang="en-US" sz="3100" b="1" dirty="0" smtClean="0"/>
              <a:t>		                         </a:t>
            </a:r>
            <a:r>
              <a:rPr lang="en-US" sz="3100" b="1" dirty="0" smtClean="0">
                <a:solidFill>
                  <a:srgbClr val="DB1F3A"/>
                </a:solidFill>
              </a:rPr>
              <a:t>2003      Voting Access (PAVA)</a:t>
            </a:r>
          </a:p>
          <a:p>
            <a:pPr>
              <a:lnSpc>
                <a:spcPct val="120000"/>
              </a:lnSpc>
              <a:spcBef>
                <a:spcPts val="600"/>
              </a:spcBef>
              <a:buNone/>
            </a:pPr>
            <a:r>
              <a:rPr lang="en-US" sz="3100" b="1" dirty="0" smtClean="0">
                <a:solidFill>
                  <a:schemeClr val="tx2">
                    <a:lumMod val="60000"/>
                    <a:lumOff val="40000"/>
                  </a:schemeClr>
                </a:solidFill>
              </a:rPr>
              <a:t>				    </a:t>
            </a:r>
            <a:r>
              <a:rPr lang="en-US" sz="3100" b="1" dirty="0" smtClean="0">
                <a:solidFill>
                  <a:schemeClr val="tx2">
                    <a:lumMod val="50000"/>
                  </a:schemeClr>
                </a:solidFill>
              </a:rPr>
              <a:t>2009         SS Rep Payee  (Contract)</a:t>
            </a:r>
          </a:p>
          <a:p>
            <a:pPr>
              <a:buNone/>
            </a:pPr>
            <a:endParaRPr lang="en-US" sz="2400" b="1" dirty="0" smtClean="0"/>
          </a:p>
          <a:p>
            <a:pPr>
              <a:buNone/>
            </a:pPr>
            <a:r>
              <a:rPr lang="en-US" sz="2600" b="1" dirty="0" smtClean="0">
                <a:solidFill>
                  <a:schemeClr val="accent5"/>
                </a:solidFill>
              </a:rPr>
              <a:t>Based on type of disability</a:t>
            </a:r>
          </a:p>
          <a:p>
            <a:pPr>
              <a:buNone/>
            </a:pPr>
            <a:r>
              <a:rPr lang="en-US" sz="2600" b="1" dirty="0" smtClean="0">
                <a:solidFill>
                  <a:schemeClr val="accent5"/>
                </a:solidFill>
              </a:rPr>
              <a:t>Based on issue</a:t>
            </a:r>
          </a:p>
          <a:p>
            <a:pPr>
              <a:buNone/>
            </a:pPr>
            <a:endParaRPr lang="en-US" sz="2400" dirty="0" smtClean="0"/>
          </a:p>
        </p:txBody>
      </p:sp>
      <p:pic>
        <p:nvPicPr>
          <p:cNvPr id="4" name="Picture 3" descr="Circle Colored Logo.jpg"/>
          <p:cNvPicPr>
            <a:picLocks noChangeAspect="1"/>
          </p:cNvPicPr>
          <p:nvPr/>
        </p:nvPicPr>
        <p:blipFill>
          <a:blip r:embed="rId3" cstate="print"/>
          <a:stretch>
            <a:fillRect/>
          </a:stretch>
        </p:blipFill>
        <p:spPr>
          <a:xfrm>
            <a:off x="7315200" y="5235816"/>
            <a:ext cx="1647825" cy="1550485"/>
          </a:xfrm>
          <a:prstGeom prst="rect">
            <a:avLst/>
          </a:prstGeom>
        </p:spPr>
      </p:pic>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152846" y="18013"/>
            <a:ext cx="2728739" cy="1814322"/>
          </a:xfrm>
          <a:prstGeom prst="rect">
            <a:avLst/>
          </a:prstGeom>
          <a:ln>
            <a:noFill/>
          </a:ln>
          <a:effectLst>
            <a:softEdge rad="112500"/>
          </a:effectLst>
        </p:spPr>
      </p:pic>
      <p:pic>
        <p:nvPicPr>
          <p:cNvPr id="12" name="Picture 11"/>
          <p:cNvPicPr>
            <a:picLocks noChangeAspect="1"/>
          </p:cNvPicPr>
          <p:nvPr/>
        </p:nvPicPr>
        <p:blipFill>
          <a:blip r:embed="rId4"/>
          <a:stretch>
            <a:fillRect/>
          </a:stretch>
        </p:blipFill>
        <p:spPr>
          <a:xfrm>
            <a:off x="3543181" y="5170483"/>
            <a:ext cx="2038809" cy="2038809"/>
          </a:xfrm>
          <a:prstGeom prst="rect">
            <a:avLst/>
          </a:prstGeom>
        </p:spPr>
      </p:pic>
      <p:pic>
        <p:nvPicPr>
          <p:cNvPr id="11" name="Picture 10"/>
          <p:cNvPicPr>
            <a:picLocks noChangeAspect="1"/>
          </p:cNvPicPr>
          <p:nvPr/>
        </p:nvPicPr>
        <p:blipFill>
          <a:blip r:embed="rId5"/>
          <a:stretch>
            <a:fillRect/>
          </a:stretch>
        </p:blipFill>
        <p:spPr>
          <a:xfrm>
            <a:off x="6076270" y="2195408"/>
            <a:ext cx="3982385" cy="2238375"/>
          </a:xfrm>
          <a:prstGeom prst="rect">
            <a:avLst/>
          </a:prstGeom>
        </p:spPr>
      </p:pic>
      <p:pic>
        <p:nvPicPr>
          <p:cNvPr id="10" name="Picture 9"/>
          <p:cNvPicPr>
            <a:picLocks noChangeAspect="1"/>
          </p:cNvPicPr>
          <p:nvPr/>
        </p:nvPicPr>
        <p:blipFill>
          <a:blip r:embed="rId6"/>
          <a:stretch>
            <a:fillRect/>
          </a:stretch>
        </p:blipFill>
        <p:spPr>
          <a:xfrm>
            <a:off x="-333447" y="2195409"/>
            <a:ext cx="3589176" cy="2466210"/>
          </a:xfrm>
          <a:prstGeom prst="rect">
            <a:avLst/>
          </a:prstGeom>
        </p:spPr>
      </p:pic>
      <p:pic>
        <p:nvPicPr>
          <p:cNvPr id="6" name="Picture 5"/>
          <p:cNvPicPr>
            <a:picLocks noChangeAspect="1"/>
          </p:cNvPicPr>
          <p:nvPr/>
        </p:nvPicPr>
        <p:blipFill>
          <a:blip r:embed="rId7"/>
          <a:stretch>
            <a:fillRect/>
          </a:stretch>
        </p:blipFill>
        <p:spPr>
          <a:xfrm>
            <a:off x="1957387" y="1600200"/>
            <a:ext cx="4979415" cy="3729754"/>
          </a:xfrm>
          <a:prstGeom prst="rect">
            <a:avLst/>
          </a:prstGeom>
        </p:spPr>
      </p:pic>
      <p:pic>
        <p:nvPicPr>
          <p:cNvPr id="5" name="Picture 4"/>
          <p:cNvPicPr>
            <a:picLocks noChangeAspect="1"/>
          </p:cNvPicPr>
          <p:nvPr/>
        </p:nvPicPr>
        <p:blipFill>
          <a:blip r:embed="rId8"/>
          <a:stretch>
            <a:fillRect/>
          </a:stretch>
        </p:blipFill>
        <p:spPr>
          <a:xfrm>
            <a:off x="-225936" y="0"/>
            <a:ext cx="4123719" cy="2364974"/>
          </a:xfrm>
          <a:prstGeom prst="rect">
            <a:avLst/>
          </a:prstGeom>
          <a:ln>
            <a:noFill/>
          </a:ln>
          <a:effectLst>
            <a:softEdge rad="112500"/>
          </a:effectLst>
        </p:spPr>
      </p:pic>
      <p:pic>
        <p:nvPicPr>
          <p:cNvPr id="7" name="Picture 6"/>
          <p:cNvPicPr>
            <a:picLocks noChangeAspect="1"/>
          </p:cNvPicPr>
          <p:nvPr/>
        </p:nvPicPr>
        <p:blipFill>
          <a:blip r:embed="rId9"/>
          <a:stretch>
            <a:fillRect/>
          </a:stretch>
        </p:blipFill>
        <p:spPr>
          <a:xfrm>
            <a:off x="5315170" y="4298083"/>
            <a:ext cx="3859874" cy="2751737"/>
          </a:xfrm>
          <a:prstGeom prst="rect">
            <a:avLst/>
          </a:prstGeom>
          <a:ln>
            <a:noFill/>
          </a:ln>
          <a:effectLst>
            <a:softEdge rad="112500"/>
          </a:effectLst>
        </p:spPr>
      </p:pic>
      <p:pic>
        <p:nvPicPr>
          <p:cNvPr id="9" name="Picture 8"/>
          <p:cNvPicPr>
            <a:picLocks noChangeAspect="1"/>
          </p:cNvPicPr>
          <p:nvPr/>
        </p:nvPicPr>
        <p:blipFill>
          <a:blip r:embed="rId10"/>
          <a:stretch>
            <a:fillRect/>
          </a:stretch>
        </p:blipFill>
        <p:spPr>
          <a:xfrm>
            <a:off x="4952999" y="18013"/>
            <a:ext cx="4222045" cy="2364345"/>
          </a:xfrm>
          <a:prstGeom prst="rect">
            <a:avLst/>
          </a:prstGeom>
          <a:ln>
            <a:noFill/>
          </a:ln>
          <a:effectLst>
            <a:softEdge rad="112500"/>
          </a:effectLst>
        </p:spPr>
      </p:pic>
      <p:pic>
        <p:nvPicPr>
          <p:cNvPr id="8" name="Picture 7"/>
          <p:cNvPicPr>
            <a:picLocks noChangeAspect="1"/>
          </p:cNvPicPr>
          <p:nvPr/>
        </p:nvPicPr>
        <p:blipFill>
          <a:blip r:embed="rId11"/>
          <a:stretch>
            <a:fillRect/>
          </a:stretch>
        </p:blipFill>
        <p:spPr>
          <a:xfrm>
            <a:off x="-280855" y="4317628"/>
            <a:ext cx="4059811" cy="2741779"/>
          </a:xfrm>
          <a:prstGeom prst="rect">
            <a:avLst/>
          </a:prstGeom>
          <a:ln>
            <a:noFill/>
          </a:ln>
          <a:effectLst>
            <a:softEdge rad="112500"/>
          </a:effectLst>
        </p:spPr>
      </p:pic>
    </p:spTree>
    <p:extLst>
      <p:ext uri="{BB962C8B-B14F-4D97-AF65-F5344CB8AC3E}">
        <p14:creationId xmlns:p14="http://schemas.microsoft.com/office/powerpoint/2010/main" val="348028098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2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300" y="1066800"/>
            <a:ext cx="8915400" cy="1143000"/>
          </a:xfrm>
        </p:spPr>
        <p:txBody>
          <a:bodyPr>
            <a:normAutofit/>
          </a:bodyPr>
          <a:lstStyle/>
          <a:p>
            <a:r>
              <a:rPr lang="en-US" sz="5300" dirty="0" smtClean="0">
                <a:solidFill>
                  <a:schemeClr val="tx2">
                    <a:lumMod val="75000"/>
                  </a:schemeClr>
                </a:solidFill>
                <a:effectLst>
                  <a:outerShdw blurRad="38100" dist="38100" dir="2700000" algn="tl">
                    <a:srgbClr val="000000">
                      <a:alpha val="43137"/>
                    </a:srgbClr>
                  </a:outerShdw>
                </a:effectLst>
              </a:rPr>
              <a:t>Voting Grant at DRMS (PAVA)</a:t>
            </a:r>
            <a:r>
              <a:rPr lang="en-US" dirty="0" smtClean="0">
                <a:solidFill>
                  <a:schemeClr val="tx2">
                    <a:lumMod val="75000"/>
                  </a:schemeClr>
                </a:solidFill>
                <a:effectLst>
                  <a:outerShdw blurRad="38100" dist="38100" dir="2700000" algn="tl">
                    <a:srgbClr val="000000">
                      <a:alpha val="43137"/>
                    </a:srgbClr>
                  </a:outerShdw>
                </a:effectLst>
              </a:rPr>
              <a:t>	</a:t>
            </a:r>
            <a:endParaRPr lang="en-US" dirty="0">
              <a:solidFill>
                <a:schemeClr val="tx2">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14300" y="2438400"/>
            <a:ext cx="8915400" cy="2209800"/>
          </a:xfrm>
        </p:spPr>
        <p:txBody>
          <a:bodyPr>
            <a:noAutofit/>
          </a:bodyPr>
          <a:lstStyle/>
          <a:p>
            <a:pPr marL="0" indent="0">
              <a:buNone/>
            </a:pPr>
            <a:r>
              <a:rPr lang="en-US" sz="3600" dirty="0"/>
              <a:t>The Protection and Advocacy for </a:t>
            </a:r>
            <a:r>
              <a:rPr lang="en-US" sz="3600" b="1" dirty="0"/>
              <a:t>Voting</a:t>
            </a:r>
            <a:r>
              <a:rPr lang="en-US" sz="3600" dirty="0"/>
              <a:t> Access (</a:t>
            </a:r>
            <a:r>
              <a:rPr lang="en-US" sz="3600" b="1" dirty="0"/>
              <a:t>PAVA</a:t>
            </a:r>
            <a:r>
              <a:rPr lang="en-US" sz="3600" dirty="0"/>
              <a:t>) program was created by the Help America </a:t>
            </a:r>
            <a:r>
              <a:rPr lang="en-US" sz="3600" b="1" dirty="0"/>
              <a:t>Vote</a:t>
            </a:r>
            <a:r>
              <a:rPr lang="en-US" sz="3600" dirty="0"/>
              <a:t> Act (HAVA) of 2002.</a:t>
            </a:r>
          </a:p>
        </p:txBody>
      </p:sp>
      <p:pic>
        <p:nvPicPr>
          <p:cNvPr id="6" name="Picture 5"/>
          <p:cNvPicPr>
            <a:picLocks noChangeAspect="1"/>
          </p:cNvPicPr>
          <p:nvPr/>
        </p:nvPicPr>
        <p:blipFill>
          <a:blip r:embed="rId3"/>
          <a:stretch>
            <a:fillRect/>
          </a:stretch>
        </p:blipFill>
        <p:spPr>
          <a:xfrm>
            <a:off x="1295401" y="4446317"/>
            <a:ext cx="6413634" cy="2407874"/>
          </a:xfrm>
          <a:prstGeom prst="rect">
            <a:avLst/>
          </a:prstGeom>
        </p:spPr>
      </p:pic>
    </p:spTree>
    <p:extLst>
      <p:ext uri="{BB962C8B-B14F-4D97-AF65-F5344CB8AC3E}">
        <p14:creationId xmlns:p14="http://schemas.microsoft.com/office/powerpoint/2010/main" val="159553435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344395"/>
            <a:ext cx="10096410" cy="7511241"/>
          </a:xfrm>
          <a:prstGeom prst="rect">
            <a:avLst/>
          </a:prstGeom>
        </p:spPr>
      </p:pic>
      <p:pic>
        <p:nvPicPr>
          <p:cNvPr id="3" name="Picture 2"/>
          <p:cNvPicPr>
            <a:picLocks noChangeAspect="1"/>
          </p:cNvPicPr>
          <p:nvPr/>
        </p:nvPicPr>
        <p:blipFill>
          <a:blip r:embed="rId4"/>
          <a:stretch>
            <a:fillRect/>
          </a:stretch>
        </p:blipFill>
        <p:spPr>
          <a:xfrm>
            <a:off x="7696200" y="5334000"/>
            <a:ext cx="2018030" cy="1642999"/>
          </a:xfrm>
          <a:prstGeom prst="rect">
            <a:avLst/>
          </a:prstGeom>
        </p:spPr>
      </p:pic>
    </p:spTree>
    <p:extLst>
      <p:ext uri="{BB962C8B-B14F-4D97-AF65-F5344CB8AC3E}">
        <p14:creationId xmlns:p14="http://schemas.microsoft.com/office/powerpoint/2010/main" val="3784549265"/>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ACC8EA"/>
            </a:gs>
            <a:gs pos="1000">
              <a:srgbClr val="FFFFFF"/>
            </a:gs>
            <a:gs pos="100000">
              <a:srgbClr val="EAEAEA"/>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457200" y="533400"/>
            <a:ext cx="8153400" cy="769441"/>
          </a:xfrm>
          <a:prstGeom prst="rect">
            <a:avLst/>
          </a:prstGeom>
          <a:noFill/>
        </p:spPr>
        <p:txBody>
          <a:bodyPr wrap="square" rtlCol="0">
            <a:spAutoFit/>
          </a:bodyPr>
          <a:lstStyle/>
          <a:p>
            <a:pPr algn="ctr"/>
            <a:r>
              <a:rPr lang="en-US" sz="4400" b="1" dirty="0" smtClean="0">
                <a:latin typeface="Calisto MT" panose="02040603050505030304" pitchFamily="18" charset="0"/>
              </a:rPr>
              <a:t>The Voting Rights Act of 1965</a:t>
            </a:r>
            <a:endParaRPr lang="en-US" sz="4400" b="1" dirty="0">
              <a:latin typeface="Calisto MT" panose="0204060305050503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362200"/>
            <a:ext cx="8763000" cy="4381500"/>
          </a:xfrm>
          <a:prstGeom prst="rect">
            <a:avLst/>
          </a:prstGeom>
        </p:spPr>
      </p:pic>
    </p:spTree>
    <p:extLst>
      <p:ext uri="{BB962C8B-B14F-4D97-AF65-F5344CB8AC3E}">
        <p14:creationId xmlns:p14="http://schemas.microsoft.com/office/powerpoint/2010/main" val="337018095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CC8EA"/>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33065"/>
            <a:ext cx="8780756" cy="632460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5047632"/>
            <a:ext cx="1797437" cy="1810368"/>
          </a:xfrm>
          <a:prstGeom prst="rect">
            <a:avLst/>
          </a:prstGeom>
          <a:ln>
            <a:noFill/>
          </a:ln>
          <a:effectLst>
            <a:softEdge rad="112500"/>
          </a:effectLst>
        </p:spPr>
      </p:pic>
      <p:cxnSp>
        <p:nvCxnSpPr>
          <p:cNvPr id="6" name="Straight Connector 5"/>
          <p:cNvCxnSpPr/>
          <p:nvPr/>
        </p:nvCxnSpPr>
        <p:spPr>
          <a:xfrm>
            <a:off x="990600" y="1143000"/>
            <a:ext cx="7239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85800" y="5952816"/>
            <a:ext cx="4953000" cy="461665"/>
          </a:xfrm>
          <a:prstGeom prst="rect">
            <a:avLst/>
          </a:prstGeom>
          <a:solidFill>
            <a:schemeClr val="bg1"/>
          </a:solidFill>
        </p:spPr>
        <p:txBody>
          <a:bodyPr wrap="square" rtlCol="0">
            <a:spAutoFit/>
          </a:bodyPr>
          <a:lstStyle/>
          <a:p>
            <a:endParaRPr lang="en-US" sz="2400" dirty="0"/>
          </a:p>
        </p:txBody>
      </p:sp>
    </p:spTree>
    <p:extLst>
      <p:ext uri="{BB962C8B-B14F-4D97-AF65-F5344CB8AC3E}">
        <p14:creationId xmlns:p14="http://schemas.microsoft.com/office/powerpoint/2010/main" val="459871690"/>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58899</TotalTime>
  <Words>904</Words>
  <Application>Microsoft Office PowerPoint</Application>
  <PresentationFormat>On-screen Show (4:3)</PresentationFormat>
  <Paragraphs>120</Paragraphs>
  <Slides>36</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Calisto MT</vt:lpstr>
      <vt:lpstr>Castellar</vt:lpstr>
      <vt:lpstr>Centaur</vt:lpstr>
      <vt:lpstr>Times New Roman</vt:lpstr>
      <vt:lpstr>Wingdings</vt:lpstr>
      <vt:lpstr>Office Theme</vt:lpstr>
      <vt:lpstr>Your Right To vote:</vt:lpstr>
      <vt:lpstr>PowerPoint Presentation</vt:lpstr>
      <vt:lpstr>PowerPoint Presentation</vt:lpstr>
      <vt:lpstr>Overview of P&amp;A Programs in MS</vt:lpstr>
      <vt:lpstr>PowerPoint Presentation</vt:lpstr>
      <vt:lpstr>Voting Grant at DRMS (PAVA) </vt:lpstr>
      <vt:lpstr>PowerPoint Presentation</vt:lpstr>
      <vt:lpstr>PowerPoint Presentation</vt:lpstr>
      <vt:lpstr>PowerPoint Presentation</vt:lpstr>
      <vt:lpstr>PowerPoint Presentation</vt:lpstr>
      <vt:lpstr>Protection &amp; Advocacy under the  Help America Vote Act</vt:lpstr>
      <vt:lpstr>PowerPoint Presentation</vt:lpstr>
      <vt:lpstr>PowerPoint Presentation</vt:lpstr>
      <vt:lpstr>PowerPoint Presentation</vt:lpstr>
      <vt:lpstr>Community!</vt:lpstr>
      <vt:lpstr>PowerPoint Presentation</vt:lpstr>
      <vt:lpstr>The right to vote is a  fundamental liberty right!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Casting Your Vote</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amaclaine</dc:creator>
  <cp:lastModifiedBy>swalker</cp:lastModifiedBy>
  <cp:revision>254</cp:revision>
  <cp:lastPrinted>2019-06-12T00:26:04Z</cp:lastPrinted>
  <dcterms:created xsi:type="dcterms:W3CDTF">2016-03-23T17:36:15Z</dcterms:created>
  <dcterms:modified xsi:type="dcterms:W3CDTF">2019-06-12T16:12:47Z</dcterms:modified>
</cp:coreProperties>
</file>